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282" r:id="rId5"/>
    <p:sldId id="284" r:id="rId6"/>
    <p:sldId id="259" r:id="rId7"/>
    <p:sldId id="283" r:id="rId8"/>
    <p:sldId id="279" r:id="rId9"/>
    <p:sldId id="264" r:id="rId10"/>
    <p:sldId id="265" r:id="rId11"/>
    <p:sldId id="258" r:id="rId12"/>
    <p:sldId id="260" r:id="rId13"/>
    <p:sldId id="263" r:id="rId14"/>
    <p:sldId id="261" r:id="rId15"/>
    <p:sldId id="262" r:id="rId16"/>
    <p:sldId id="266" r:id="rId17"/>
    <p:sldId id="267" r:id="rId18"/>
    <p:sldId id="271" r:id="rId19"/>
    <p:sldId id="268" r:id="rId20"/>
    <p:sldId id="269" r:id="rId21"/>
    <p:sldId id="272" r:id="rId22"/>
    <p:sldId id="273" r:id="rId23"/>
    <p:sldId id="275" r:id="rId24"/>
    <p:sldId id="276" r:id="rId25"/>
    <p:sldId id="277" r:id="rId26"/>
    <p:sldId id="278" r:id="rId27"/>
    <p:sldId id="257" r:id="rId28"/>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C1B47F6-A63C-43C3-848D-932ABF17ED16}" type="datetimeFigureOut">
              <a:rPr lang="it-IT" smtClean="0"/>
              <a:t>13/12/2020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BC6FE4-DB01-43A4-A497-CF2976000AB7}" type="slidenum">
              <a:rPr lang="it-IT" smtClean="0"/>
              <a:t>‹N›</a:t>
            </a:fld>
            <a:endParaRPr lang="it-IT"/>
          </a:p>
        </p:txBody>
      </p:sp>
    </p:spTree>
    <p:extLst>
      <p:ext uri="{BB962C8B-B14F-4D97-AF65-F5344CB8AC3E}">
        <p14:creationId xmlns:p14="http://schemas.microsoft.com/office/powerpoint/2010/main" val="224057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C1B47F6-A63C-43C3-848D-932ABF17ED16}" type="datetimeFigureOut">
              <a:rPr lang="it-IT" smtClean="0"/>
              <a:t>13/12/2020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BC6FE4-DB01-43A4-A497-CF2976000AB7}" type="slidenum">
              <a:rPr lang="it-IT" smtClean="0"/>
              <a:t>‹N›</a:t>
            </a:fld>
            <a:endParaRPr lang="it-IT"/>
          </a:p>
        </p:txBody>
      </p:sp>
    </p:spTree>
    <p:extLst>
      <p:ext uri="{BB962C8B-B14F-4D97-AF65-F5344CB8AC3E}">
        <p14:creationId xmlns:p14="http://schemas.microsoft.com/office/powerpoint/2010/main" val="2780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C1B47F6-A63C-43C3-848D-932ABF17ED16}" type="datetimeFigureOut">
              <a:rPr lang="it-IT" smtClean="0"/>
              <a:t>13/12/2020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BC6FE4-DB01-43A4-A497-CF2976000AB7}" type="slidenum">
              <a:rPr lang="it-IT" smtClean="0"/>
              <a:t>‹N›</a:t>
            </a:fld>
            <a:endParaRPr lang="it-IT"/>
          </a:p>
        </p:txBody>
      </p:sp>
    </p:spTree>
    <p:extLst>
      <p:ext uri="{BB962C8B-B14F-4D97-AF65-F5344CB8AC3E}">
        <p14:creationId xmlns:p14="http://schemas.microsoft.com/office/powerpoint/2010/main" val="2944977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C1B47F6-A63C-43C3-848D-932ABF17ED16}" type="datetimeFigureOut">
              <a:rPr lang="it-IT" smtClean="0"/>
              <a:t>13/12/2020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BC6FE4-DB01-43A4-A497-CF2976000AB7}" type="slidenum">
              <a:rPr lang="it-IT" smtClean="0"/>
              <a:t>‹N›</a:t>
            </a:fld>
            <a:endParaRPr lang="it-IT"/>
          </a:p>
        </p:txBody>
      </p:sp>
    </p:spTree>
    <p:extLst>
      <p:ext uri="{BB962C8B-B14F-4D97-AF65-F5344CB8AC3E}">
        <p14:creationId xmlns:p14="http://schemas.microsoft.com/office/powerpoint/2010/main" val="215498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C1B47F6-A63C-43C3-848D-932ABF17ED16}" type="datetimeFigureOut">
              <a:rPr lang="it-IT" smtClean="0"/>
              <a:t>13/12/2020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2BC6FE4-DB01-43A4-A497-CF2976000AB7}" type="slidenum">
              <a:rPr lang="it-IT" smtClean="0"/>
              <a:t>‹N›</a:t>
            </a:fld>
            <a:endParaRPr lang="it-IT"/>
          </a:p>
        </p:txBody>
      </p:sp>
    </p:spTree>
    <p:extLst>
      <p:ext uri="{BB962C8B-B14F-4D97-AF65-F5344CB8AC3E}">
        <p14:creationId xmlns:p14="http://schemas.microsoft.com/office/powerpoint/2010/main" val="77268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C1B47F6-A63C-43C3-848D-932ABF17ED16}" type="datetimeFigureOut">
              <a:rPr lang="it-IT" smtClean="0"/>
              <a:t>13/12/2020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BC6FE4-DB01-43A4-A497-CF2976000AB7}" type="slidenum">
              <a:rPr lang="it-IT" smtClean="0"/>
              <a:t>‹N›</a:t>
            </a:fld>
            <a:endParaRPr lang="it-IT"/>
          </a:p>
        </p:txBody>
      </p:sp>
    </p:spTree>
    <p:extLst>
      <p:ext uri="{BB962C8B-B14F-4D97-AF65-F5344CB8AC3E}">
        <p14:creationId xmlns:p14="http://schemas.microsoft.com/office/powerpoint/2010/main" val="304953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C1B47F6-A63C-43C3-848D-932ABF17ED16}" type="datetimeFigureOut">
              <a:rPr lang="it-IT" smtClean="0"/>
              <a:t>13/12/2020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2BC6FE4-DB01-43A4-A497-CF2976000AB7}" type="slidenum">
              <a:rPr lang="it-IT" smtClean="0"/>
              <a:t>‹N›</a:t>
            </a:fld>
            <a:endParaRPr lang="it-IT"/>
          </a:p>
        </p:txBody>
      </p:sp>
    </p:spTree>
    <p:extLst>
      <p:ext uri="{BB962C8B-B14F-4D97-AF65-F5344CB8AC3E}">
        <p14:creationId xmlns:p14="http://schemas.microsoft.com/office/powerpoint/2010/main" val="80185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C1B47F6-A63C-43C3-848D-932ABF17ED16}" type="datetimeFigureOut">
              <a:rPr lang="it-IT" smtClean="0"/>
              <a:t>13/12/2020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2BC6FE4-DB01-43A4-A497-CF2976000AB7}" type="slidenum">
              <a:rPr lang="it-IT" smtClean="0"/>
              <a:t>‹N›</a:t>
            </a:fld>
            <a:endParaRPr lang="it-IT"/>
          </a:p>
        </p:txBody>
      </p:sp>
    </p:spTree>
    <p:extLst>
      <p:ext uri="{BB962C8B-B14F-4D97-AF65-F5344CB8AC3E}">
        <p14:creationId xmlns:p14="http://schemas.microsoft.com/office/powerpoint/2010/main" val="158217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C1B47F6-A63C-43C3-848D-932ABF17ED16}" type="datetimeFigureOut">
              <a:rPr lang="it-IT" smtClean="0"/>
              <a:t>13/12/2020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2BC6FE4-DB01-43A4-A497-CF2976000AB7}" type="slidenum">
              <a:rPr lang="it-IT" smtClean="0"/>
              <a:t>‹N›</a:t>
            </a:fld>
            <a:endParaRPr lang="it-IT"/>
          </a:p>
        </p:txBody>
      </p:sp>
    </p:spTree>
    <p:extLst>
      <p:ext uri="{BB962C8B-B14F-4D97-AF65-F5344CB8AC3E}">
        <p14:creationId xmlns:p14="http://schemas.microsoft.com/office/powerpoint/2010/main" val="305547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C1B47F6-A63C-43C3-848D-932ABF17ED16}" type="datetimeFigureOut">
              <a:rPr lang="it-IT" smtClean="0"/>
              <a:t>13/12/2020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BC6FE4-DB01-43A4-A497-CF2976000AB7}" type="slidenum">
              <a:rPr lang="it-IT" smtClean="0"/>
              <a:t>‹N›</a:t>
            </a:fld>
            <a:endParaRPr lang="it-IT"/>
          </a:p>
        </p:txBody>
      </p:sp>
    </p:spTree>
    <p:extLst>
      <p:ext uri="{BB962C8B-B14F-4D97-AF65-F5344CB8AC3E}">
        <p14:creationId xmlns:p14="http://schemas.microsoft.com/office/powerpoint/2010/main" val="187187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C1B47F6-A63C-43C3-848D-932ABF17ED16}" type="datetimeFigureOut">
              <a:rPr lang="it-IT" smtClean="0"/>
              <a:t>13/12/2020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2BC6FE4-DB01-43A4-A497-CF2976000AB7}" type="slidenum">
              <a:rPr lang="it-IT" smtClean="0"/>
              <a:t>‹N›</a:t>
            </a:fld>
            <a:endParaRPr lang="it-IT"/>
          </a:p>
        </p:txBody>
      </p:sp>
    </p:spTree>
    <p:extLst>
      <p:ext uri="{BB962C8B-B14F-4D97-AF65-F5344CB8AC3E}">
        <p14:creationId xmlns:p14="http://schemas.microsoft.com/office/powerpoint/2010/main" val="384059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B47F6-A63C-43C3-848D-932ABF17ED16}" type="datetimeFigureOut">
              <a:rPr lang="it-IT" smtClean="0"/>
              <a:t>13/12/2020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C6FE4-DB01-43A4-A497-CF2976000AB7}" type="slidenum">
              <a:rPr lang="it-IT" smtClean="0"/>
              <a:t>‹N›</a:t>
            </a:fld>
            <a:endParaRPr lang="it-IT"/>
          </a:p>
        </p:txBody>
      </p:sp>
    </p:spTree>
    <p:extLst>
      <p:ext uri="{BB962C8B-B14F-4D97-AF65-F5344CB8AC3E}">
        <p14:creationId xmlns:p14="http://schemas.microsoft.com/office/powerpoint/2010/main" val="232526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quod.lib.umich.edu/m/middle-english-dictionary/dictionary"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www.wirralwildlife.org.uk/thornton-woo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4788024" y="91868"/>
            <a:ext cx="4248472" cy="1200329"/>
          </a:xfrm>
          <a:prstGeom prst="rect">
            <a:avLst/>
          </a:prstGeom>
          <a:noFill/>
        </p:spPr>
        <p:txBody>
          <a:bodyPr wrap="square" rtlCol="0">
            <a:spAutoFit/>
          </a:bodyPr>
          <a:lstStyle/>
          <a:p>
            <a:pPr algn="r"/>
            <a:r>
              <a:rPr lang="it-IT" dirty="0">
                <a:latin typeface="Bahnschrift Light" pitchFamily="34" charset="0"/>
                <a:cs typeface="Times New Roman" pitchFamily="18" charset="0"/>
              </a:rPr>
              <a:t>Sibilla Siano</a:t>
            </a:r>
          </a:p>
          <a:p>
            <a:pPr algn="r"/>
            <a:r>
              <a:rPr lang="it-IT" dirty="0">
                <a:latin typeface="Bahnschrift Light" pitchFamily="34" charset="0"/>
                <a:cs typeface="Times New Roman" pitchFamily="18" charset="0"/>
              </a:rPr>
              <a:t>Filologia del Testo Medievale Inglese</a:t>
            </a:r>
          </a:p>
          <a:p>
            <a:pPr algn="r"/>
            <a:r>
              <a:rPr lang="it-IT" dirty="0">
                <a:latin typeface="Bahnschrift Light" pitchFamily="34" charset="0"/>
                <a:cs typeface="Times New Roman" pitchFamily="18" charset="0"/>
              </a:rPr>
              <a:t>sibilla.siano@phd.unipd.it</a:t>
            </a:r>
          </a:p>
          <a:p>
            <a:endParaRPr lang="it-IT" dirty="0"/>
          </a:p>
        </p:txBody>
      </p:sp>
      <p:pic>
        <p:nvPicPr>
          <p:cNvPr id="7" name="Picture 2" descr="The Roaches &amp; Lud's Church | Mark Charan Newt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38" t="8016" r="5511" b="30591"/>
          <a:stretch/>
        </p:blipFill>
        <p:spPr bwMode="auto">
          <a:xfrm>
            <a:off x="0" y="1114124"/>
            <a:ext cx="9144000" cy="3846065"/>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323528" y="5229200"/>
            <a:ext cx="8496944" cy="954107"/>
          </a:xfrm>
          <a:prstGeom prst="rect">
            <a:avLst/>
          </a:prstGeom>
          <a:noFill/>
        </p:spPr>
        <p:txBody>
          <a:bodyPr wrap="square" rtlCol="0">
            <a:spAutoFit/>
          </a:bodyPr>
          <a:lstStyle/>
          <a:p>
            <a:pPr algn="ctr"/>
            <a:r>
              <a:rPr lang="en-GB" sz="2800" b="1" dirty="0">
                <a:latin typeface="Bahnschrift Light" pitchFamily="34" charset="0"/>
              </a:rPr>
              <a:t>Wandering the Wilderness: Echoes of the Old English Elegies in </a:t>
            </a:r>
            <a:r>
              <a:rPr lang="en-GB" sz="2800" b="1" i="1" dirty="0">
                <a:latin typeface="Bahnschrift Light" pitchFamily="34" charset="0"/>
              </a:rPr>
              <a:t>Sir Gawain and the Green Knight</a:t>
            </a:r>
            <a:endParaRPr lang="it-IT" sz="2800" dirty="0">
              <a:latin typeface="Bahnschrift Light" pitchFamily="34" charset="0"/>
            </a:endParaRPr>
          </a:p>
        </p:txBody>
      </p:sp>
    </p:spTree>
    <p:extLst>
      <p:ext uri="{BB962C8B-B14F-4D97-AF65-F5344CB8AC3E}">
        <p14:creationId xmlns:p14="http://schemas.microsoft.com/office/powerpoint/2010/main" val="1851647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sp>
        <p:nvSpPr>
          <p:cNvPr id="8" name="CasellaDiTesto 7"/>
          <p:cNvSpPr txBox="1"/>
          <p:nvPr/>
        </p:nvSpPr>
        <p:spPr>
          <a:xfrm>
            <a:off x="467544" y="1731580"/>
            <a:ext cx="6120680" cy="3785652"/>
          </a:xfrm>
          <a:prstGeom prst="rect">
            <a:avLst/>
          </a:prstGeom>
          <a:noFill/>
        </p:spPr>
        <p:txBody>
          <a:bodyPr wrap="square" rtlCol="0">
            <a:spAutoFit/>
          </a:bodyPr>
          <a:lstStyle/>
          <a:p>
            <a:pPr algn="just"/>
            <a:r>
              <a:rPr lang="en-GB" sz="2400" b="1" dirty="0">
                <a:latin typeface="Bahnschrift Light" pitchFamily="34" charset="0"/>
              </a:rPr>
              <a:t>At the beginning of Gawain’s </a:t>
            </a:r>
            <a:r>
              <a:rPr lang="en-GB" sz="2400" b="1" i="1" dirty="0">
                <a:latin typeface="Bahnschrift Light" pitchFamily="34" charset="0"/>
              </a:rPr>
              <a:t>quest</a:t>
            </a:r>
            <a:r>
              <a:rPr lang="en-GB" sz="2400" b="1" dirty="0">
                <a:latin typeface="Bahnschrift Light" pitchFamily="34" charset="0"/>
              </a:rPr>
              <a:t>, the author similarly describes his encounters in the wilderness. </a:t>
            </a:r>
          </a:p>
          <a:p>
            <a:endParaRPr lang="en-GB" sz="2400" dirty="0">
              <a:latin typeface="Bahnschrift Light" pitchFamily="34" charset="0"/>
            </a:endParaRPr>
          </a:p>
          <a:p>
            <a:r>
              <a:rPr lang="it-IT" dirty="0">
                <a:latin typeface="Bahnschrift Light" pitchFamily="34" charset="0"/>
              </a:rPr>
              <a:t>So </a:t>
            </a:r>
            <a:r>
              <a:rPr lang="it-IT" b="1" dirty="0" err="1">
                <a:latin typeface="Bahnschrift Light" pitchFamily="34" charset="0"/>
              </a:rPr>
              <a:t>mony</a:t>
            </a:r>
            <a:r>
              <a:rPr lang="it-IT" b="1" dirty="0">
                <a:latin typeface="Bahnschrift Light" pitchFamily="34" charset="0"/>
              </a:rPr>
              <a:t> </a:t>
            </a:r>
            <a:r>
              <a:rPr lang="it-IT" b="1" dirty="0" err="1">
                <a:latin typeface="Bahnschrift Light" pitchFamily="34" charset="0"/>
              </a:rPr>
              <a:t>meruayl</a:t>
            </a:r>
            <a:r>
              <a:rPr lang="it-IT" dirty="0">
                <a:latin typeface="Bahnschrift Light" pitchFamily="34" charset="0"/>
              </a:rPr>
              <a:t> bi </a:t>
            </a:r>
            <a:r>
              <a:rPr lang="it-IT" dirty="0" err="1">
                <a:latin typeface="Bahnschrift Light" pitchFamily="34" charset="0"/>
              </a:rPr>
              <a:t>mount</a:t>
            </a:r>
            <a:r>
              <a:rPr lang="it-IT" dirty="0">
                <a:latin typeface="Bahnschrift Light" pitchFamily="34" charset="0"/>
              </a:rPr>
              <a:t> </a:t>
            </a:r>
            <a:r>
              <a:rPr lang="it-IT" dirty="0" err="1">
                <a:latin typeface="Bahnschrift Light" pitchFamily="34" charset="0"/>
              </a:rPr>
              <a:t>þer</a:t>
            </a:r>
            <a:r>
              <a:rPr lang="it-IT" dirty="0">
                <a:latin typeface="Bahnschrift Light" pitchFamily="34" charset="0"/>
              </a:rPr>
              <a:t> </a:t>
            </a:r>
            <a:r>
              <a:rPr lang="it-IT" dirty="0" err="1">
                <a:latin typeface="Bahnschrift Light" pitchFamily="34" charset="0"/>
              </a:rPr>
              <a:t>þe</a:t>
            </a:r>
            <a:r>
              <a:rPr lang="it-IT" dirty="0">
                <a:latin typeface="Bahnschrift Light" pitchFamily="34" charset="0"/>
              </a:rPr>
              <a:t> </a:t>
            </a:r>
            <a:r>
              <a:rPr lang="it-IT" dirty="0" err="1">
                <a:latin typeface="Bahnschrift Light" pitchFamily="34" charset="0"/>
              </a:rPr>
              <a:t>mon</a:t>
            </a:r>
            <a:r>
              <a:rPr lang="it-IT" dirty="0">
                <a:latin typeface="Bahnschrift Light" pitchFamily="34" charset="0"/>
              </a:rPr>
              <a:t> </a:t>
            </a:r>
            <a:r>
              <a:rPr lang="it-IT" dirty="0" err="1">
                <a:latin typeface="Bahnschrift Light" pitchFamily="34" charset="0"/>
              </a:rPr>
              <a:t>fyndez</a:t>
            </a:r>
            <a:r>
              <a:rPr lang="it-IT" dirty="0">
                <a:latin typeface="Bahnschrift Light" pitchFamily="34" charset="0"/>
              </a:rPr>
              <a:t>,</a:t>
            </a:r>
          </a:p>
          <a:p>
            <a:r>
              <a:rPr lang="it-IT" dirty="0">
                <a:latin typeface="Bahnschrift Light" pitchFamily="34" charset="0"/>
              </a:rPr>
              <a:t>Hit </a:t>
            </a:r>
            <a:r>
              <a:rPr lang="it-IT" dirty="0" err="1">
                <a:latin typeface="Bahnschrift Light" pitchFamily="34" charset="0"/>
              </a:rPr>
              <a:t>were</a:t>
            </a:r>
            <a:r>
              <a:rPr lang="it-IT" dirty="0">
                <a:latin typeface="Bahnschrift Light" pitchFamily="34" charset="0"/>
              </a:rPr>
              <a:t> to </a:t>
            </a:r>
            <a:r>
              <a:rPr lang="it-IT" dirty="0" err="1">
                <a:latin typeface="Bahnschrift Light" pitchFamily="34" charset="0"/>
              </a:rPr>
              <a:t>tore</a:t>
            </a:r>
            <a:r>
              <a:rPr lang="it-IT" dirty="0">
                <a:latin typeface="Bahnschrift Light" pitchFamily="34" charset="0"/>
              </a:rPr>
              <a:t> for to </a:t>
            </a:r>
            <a:r>
              <a:rPr lang="it-IT" dirty="0" err="1">
                <a:latin typeface="Bahnschrift Light" pitchFamily="34" charset="0"/>
              </a:rPr>
              <a:t>telle</a:t>
            </a:r>
            <a:r>
              <a:rPr lang="it-IT" dirty="0">
                <a:latin typeface="Bahnschrift Light" pitchFamily="34" charset="0"/>
              </a:rPr>
              <a:t> of </a:t>
            </a:r>
            <a:r>
              <a:rPr lang="it-IT" dirty="0" err="1">
                <a:latin typeface="Bahnschrift Light" pitchFamily="34" charset="0"/>
              </a:rPr>
              <a:t>þe</a:t>
            </a:r>
            <a:r>
              <a:rPr lang="it-IT" dirty="0">
                <a:latin typeface="Bahnschrift Light" pitchFamily="34" charset="0"/>
              </a:rPr>
              <a:t> </a:t>
            </a:r>
            <a:r>
              <a:rPr lang="it-IT" dirty="0" err="1">
                <a:latin typeface="Bahnschrift Light" pitchFamily="34" charset="0"/>
              </a:rPr>
              <a:t>tenþe</a:t>
            </a:r>
            <a:r>
              <a:rPr lang="it-IT" dirty="0">
                <a:latin typeface="Bahnschrift Light" pitchFamily="34" charset="0"/>
              </a:rPr>
              <a:t> </a:t>
            </a:r>
            <a:r>
              <a:rPr lang="it-IT" dirty="0" err="1">
                <a:latin typeface="Bahnschrift Light" pitchFamily="34" charset="0"/>
              </a:rPr>
              <a:t>dole</a:t>
            </a:r>
            <a:r>
              <a:rPr lang="it-IT" dirty="0">
                <a:latin typeface="Bahnschrift Light" pitchFamily="34" charset="0"/>
              </a:rPr>
              <a:t>.</a:t>
            </a:r>
          </a:p>
          <a:p>
            <a:r>
              <a:rPr lang="it-IT" dirty="0" err="1">
                <a:latin typeface="Bahnschrift Light" pitchFamily="34" charset="0"/>
              </a:rPr>
              <a:t>Sumwhyle</a:t>
            </a:r>
            <a:r>
              <a:rPr lang="it-IT" dirty="0">
                <a:latin typeface="Bahnschrift Light" pitchFamily="34" charset="0"/>
              </a:rPr>
              <a:t> </a:t>
            </a:r>
            <a:r>
              <a:rPr lang="it-IT" dirty="0" err="1">
                <a:latin typeface="Bahnschrift Light" pitchFamily="34" charset="0"/>
              </a:rPr>
              <a:t>wyth</a:t>
            </a:r>
            <a:r>
              <a:rPr lang="it-IT" dirty="0">
                <a:latin typeface="Bahnschrift Light" pitchFamily="34" charset="0"/>
              </a:rPr>
              <a:t> </a:t>
            </a:r>
            <a:r>
              <a:rPr lang="it-IT" b="1" dirty="0" err="1">
                <a:latin typeface="Bahnschrift Light" pitchFamily="34" charset="0"/>
              </a:rPr>
              <a:t>wormez</a:t>
            </a:r>
            <a:r>
              <a:rPr lang="it-IT" dirty="0">
                <a:latin typeface="Bahnschrift Light" pitchFamily="34" charset="0"/>
              </a:rPr>
              <a:t> he </a:t>
            </a:r>
            <a:r>
              <a:rPr lang="it-IT" dirty="0" err="1">
                <a:latin typeface="Bahnschrift Light" pitchFamily="34" charset="0"/>
              </a:rPr>
              <a:t>werrez</a:t>
            </a:r>
            <a:r>
              <a:rPr lang="it-IT" dirty="0">
                <a:latin typeface="Bahnschrift Light" pitchFamily="34" charset="0"/>
              </a:rPr>
              <a:t>, and with </a:t>
            </a:r>
            <a:r>
              <a:rPr lang="it-IT" b="1" dirty="0" err="1">
                <a:latin typeface="Bahnschrift Light" pitchFamily="34" charset="0"/>
              </a:rPr>
              <a:t>wolues</a:t>
            </a:r>
            <a:r>
              <a:rPr lang="it-IT" dirty="0">
                <a:latin typeface="Bahnschrift Light" pitchFamily="34" charset="0"/>
              </a:rPr>
              <a:t> </a:t>
            </a:r>
            <a:r>
              <a:rPr lang="it-IT" dirty="0" err="1">
                <a:latin typeface="Bahnschrift Light" pitchFamily="34" charset="0"/>
              </a:rPr>
              <a:t>als</a:t>
            </a:r>
            <a:r>
              <a:rPr lang="it-IT" dirty="0">
                <a:latin typeface="Bahnschrift Light" pitchFamily="34" charset="0"/>
              </a:rPr>
              <a:t>,</a:t>
            </a:r>
          </a:p>
          <a:p>
            <a:r>
              <a:rPr lang="it-IT" dirty="0" err="1">
                <a:latin typeface="Bahnschrift Light" pitchFamily="34" charset="0"/>
              </a:rPr>
              <a:t>Sumwhyle</a:t>
            </a:r>
            <a:r>
              <a:rPr lang="it-IT" dirty="0">
                <a:latin typeface="Bahnschrift Light" pitchFamily="34" charset="0"/>
              </a:rPr>
              <a:t> </a:t>
            </a:r>
            <a:r>
              <a:rPr lang="it-IT" dirty="0" err="1">
                <a:latin typeface="Bahnschrift Light" pitchFamily="34" charset="0"/>
              </a:rPr>
              <a:t>wyth</a:t>
            </a:r>
            <a:r>
              <a:rPr lang="it-IT" dirty="0">
                <a:latin typeface="Bahnschrift Light" pitchFamily="34" charset="0"/>
              </a:rPr>
              <a:t> </a:t>
            </a:r>
            <a:r>
              <a:rPr lang="it-IT" b="1" dirty="0" err="1">
                <a:latin typeface="Bahnschrift Light" pitchFamily="34" charset="0"/>
              </a:rPr>
              <a:t>wodwos</a:t>
            </a:r>
            <a:r>
              <a:rPr lang="it-IT" dirty="0">
                <a:latin typeface="Bahnschrift Light" pitchFamily="34" charset="0"/>
              </a:rPr>
              <a:t>, </a:t>
            </a:r>
            <a:r>
              <a:rPr lang="it-IT" dirty="0" err="1">
                <a:latin typeface="Bahnschrift Light" pitchFamily="34" charset="0"/>
              </a:rPr>
              <a:t>þat</a:t>
            </a:r>
            <a:r>
              <a:rPr lang="it-IT" dirty="0">
                <a:latin typeface="Bahnschrift Light" pitchFamily="34" charset="0"/>
              </a:rPr>
              <a:t> </a:t>
            </a:r>
            <a:r>
              <a:rPr lang="it-IT" dirty="0" err="1">
                <a:latin typeface="Bahnschrift Light" pitchFamily="34" charset="0"/>
              </a:rPr>
              <a:t>woned</a:t>
            </a:r>
            <a:r>
              <a:rPr lang="it-IT" dirty="0">
                <a:latin typeface="Bahnschrift Light" pitchFamily="34" charset="0"/>
              </a:rPr>
              <a:t> in </a:t>
            </a:r>
            <a:r>
              <a:rPr lang="it-IT" dirty="0" err="1">
                <a:latin typeface="Bahnschrift Light" pitchFamily="34" charset="0"/>
              </a:rPr>
              <a:t>þe</a:t>
            </a:r>
            <a:r>
              <a:rPr lang="it-IT" dirty="0">
                <a:latin typeface="Bahnschrift Light" pitchFamily="34" charset="0"/>
              </a:rPr>
              <a:t> </a:t>
            </a:r>
            <a:r>
              <a:rPr lang="it-IT" dirty="0" err="1">
                <a:latin typeface="Bahnschrift Light" pitchFamily="34" charset="0"/>
              </a:rPr>
              <a:t>knarrez</a:t>
            </a:r>
            <a:r>
              <a:rPr lang="it-IT" dirty="0">
                <a:latin typeface="Bahnschrift Light" pitchFamily="34" charset="0"/>
              </a:rPr>
              <a:t>,</a:t>
            </a:r>
          </a:p>
          <a:p>
            <a:r>
              <a:rPr lang="it-IT" dirty="0" err="1">
                <a:latin typeface="Bahnschrift Light" pitchFamily="34" charset="0"/>
              </a:rPr>
              <a:t>Boþe</a:t>
            </a:r>
            <a:r>
              <a:rPr lang="it-IT" dirty="0">
                <a:latin typeface="Bahnschrift Light" pitchFamily="34" charset="0"/>
              </a:rPr>
              <a:t> </a:t>
            </a:r>
            <a:r>
              <a:rPr lang="it-IT" dirty="0" err="1">
                <a:latin typeface="Bahnschrift Light" pitchFamily="34" charset="0"/>
              </a:rPr>
              <a:t>wyth</a:t>
            </a:r>
            <a:r>
              <a:rPr lang="it-IT" dirty="0">
                <a:latin typeface="Bahnschrift Light" pitchFamily="34" charset="0"/>
              </a:rPr>
              <a:t> </a:t>
            </a:r>
            <a:r>
              <a:rPr lang="it-IT" b="1" dirty="0" err="1">
                <a:latin typeface="Bahnschrift Light" pitchFamily="34" charset="0"/>
              </a:rPr>
              <a:t>bullez</a:t>
            </a:r>
            <a:r>
              <a:rPr lang="it-IT" dirty="0">
                <a:latin typeface="Bahnschrift Light" pitchFamily="34" charset="0"/>
              </a:rPr>
              <a:t> and </a:t>
            </a:r>
            <a:r>
              <a:rPr lang="it-IT" b="1" dirty="0" err="1">
                <a:latin typeface="Bahnschrift Light" pitchFamily="34" charset="0"/>
              </a:rPr>
              <a:t>berez</a:t>
            </a:r>
            <a:r>
              <a:rPr lang="it-IT" dirty="0">
                <a:latin typeface="Bahnschrift Light" pitchFamily="34" charset="0"/>
              </a:rPr>
              <a:t>, and </a:t>
            </a:r>
            <a:r>
              <a:rPr lang="it-IT" b="1" dirty="0" err="1">
                <a:latin typeface="Bahnschrift Light" pitchFamily="34" charset="0"/>
              </a:rPr>
              <a:t>borez</a:t>
            </a:r>
            <a:r>
              <a:rPr lang="it-IT" dirty="0">
                <a:latin typeface="Bahnschrift Light" pitchFamily="34" charset="0"/>
              </a:rPr>
              <a:t> </a:t>
            </a:r>
            <a:r>
              <a:rPr lang="it-IT" dirty="0" err="1">
                <a:latin typeface="Bahnschrift Light" pitchFamily="34" charset="0"/>
              </a:rPr>
              <a:t>oþerquyle</a:t>
            </a:r>
            <a:r>
              <a:rPr lang="it-IT" dirty="0">
                <a:latin typeface="Bahnschrift Light" pitchFamily="34" charset="0"/>
              </a:rPr>
              <a:t>,</a:t>
            </a:r>
          </a:p>
          <a:p>
            <a:r>
              <a:rPr lang="it-IT" dirty="0">
                <a:latin typeface="Bahnschrift Light" pitchFamily="34" charset="0"/>
              </a:rPr>
              <a:t>And </a:t>
            </a:r>
            <a:r>
              <a:rPr lang="it-IT" b="1" dirty="0" err="1">
                <a:latin typeface="Bahnschrift Light" pitchFamily="34" charset="0"/>
              </a:rPr>
              <a:t>etaynez</a:t>
            </a:r>
            <a:r>
              <a:rPr lang="it-IT" dirty="0">
                <a:latin typeface="Bahnschrift Light" pitchFamily="34" charset="0"/>
              </a:rPr>
              <a:t>, </a:t>
            </a:r>
            <a:r>
              <a:rPr lang="it-IT" dirty="0" err="1">
                <a:latin typeface="Bahnschrift Light" pitchFamily="34" charset="0"/>
              </a:rPr>
              <a:t>þat</a:t>
            </a:r>
            <a:r>
              <a:rPr lang="it-IT" dirty="0">
                <a:latin typeface="Bahnschrift Light" pitchFamily="34" charset="0"/>
              </a:rPr>
              <a:t> </a:t>
            </a:r>
            <a:r>
              <a:rPr lang="it-IT" dirty="0" err="1">
                <a:latin typeface="Bahnschrift Light" pitchFamily="34" charset="0"/>
              </a:rPr>
              <a:t>hym</a:t>
            </a:r>
            <a:r>
              <a:rPr lang="it-IT" dirty="0">
                <a:latin typeface="Bahnschrift Light" pitchFamily="34" charset="0"/>
              </a:rPr>
              <a:t> </a:t>
            </a:r>
            <a:r>
              <a:rPr lang="it-IT" dirty="0" err="1">
                <a:latin typeface="Bahnschrift Light" pitchFamily="34" charset="0"/>
              </a:rPr>
              <a:t>anelede</a:t>
            </a:r>
            <a:r>
              <a:rPr lang="it-IT" dirty="0">
                <a:latin typeface="Bahnschrift Light" pitchFamily="34" charset="0"/>
              </a:rPr>
              <a:t> of </a:t>
            </a:r>
            <a:r>
              <a:rPr lang="it-IT" dirty="0" err="1">
                <a:latin typeface="Bahnschrift Light" pitchFamily="34" charset="0"/>
              </a:rPr>
              <a:t>þe</a:t>
            </a:r>
            <a:r>
              <a:rPr lang="it-IT" dirty="0">
                <a:latin typeface="Bahnschrift Light" pitchFamily="34" charset="0"/>
              </a:rPr>
              <a:t> </a:t>
            </a:r>
            <a:r>
              <a:rPr lang="it-IT" dirty="0" err="1">
                <a:latin typeface="Bahnschrift Light" pitchFamily="34" charset="0"/>
              </a:rPr>
              <a:t>heȝe</a:t>
            </a:r>
            <a:r>
              <a:rPr lang="it-IT" dirty="0">
                <a:latin typeface="Bahnschrift Light" pitchFamily="34" charset="0"/>
              </a:rPr>
              <a:t> felle;</a:t>
            </a:r>
          </a:p>
          <a:p>
            <a:r>
              <a:rPr lang="it-IT" dirty="0" err="1">
                <a:latin typeface="Bahnschrift Light" pitchFamily="34" charset="0"/>
              </a:rPr>
              <a:t>Nade</a:t>
            </a:r>
            <a:r>
              <a:rPr lang="it-IT" dirty="0">
                <a:latin typeface="Bahnschrift Light" pitchFamily="34" charset="0"/>
              </a:rPr>
              <a:t> he ben </a:t>
            </a:r>
            <a:r>
              <a:rPr lang="it-IT" dirty="0" err="1">
                <a:latin typeface="Bahnschrift Light" pitchFamily="34" charset="0"/>
              </a:rPr>
              <a:t>duȝty</a:t>
            </a:r>
            <a:r>
              <a:rPr lang="it-IT" dirty="0">
                <a:latin typeface="Bahnschrift Light" pitchFamily="34" charset="0"/>
              </a:rPr>
              <a:t> and </a:t>
            </a:r>
            <a:r>
              <a:rPr lang="it-IT" dirty="0" err="1">
                <a:latin typeface="Bahnschrift Light" pitchFamily="34" charset="0"/>
              </a:rPr>
              <a:t>dryȝe</a:t>
            </a:r>
            <a:r>
              <a:rPr lang="it-IT" dirty="0">
                <a:latin typeface="Bahnschrift Light" pitchFamily="34" charset="0"/>
              </a:rPr>
              <a:t>, and </a:t>
            </a:r>
            <a:r>
              <a:rPr lang="it-IT" dirty="0" err="1">
                <a:latin typeface="Bahnschrift Light" pitchFamily="34" charset="0"/>
              </a:rPr>
              <a:t>Dryȝtyn</a:t>
            </a:r>
            <a:r>
              <a:rPr lang="it-IT" dirty="0">
                <a:latin typeface="Bahnschrift Light" pitchFamily="34" charset="0"/>
              </a:rPr>
              <a:t> </a:t>
            </a:r>
            <a:r>
              <a:rPr lang="it-IT" dirty="0" err="1">
                <a:latin typeface="Bahnschrift Light" pitchFamily="34" charset="0"/>
              </a:rPr>
              <a:t>had</a:t>
            </a:r>
            <a:r>
              <a:rPr lang="it-IT" dirty="0">
                <a:latin typeface="Bahnschrift Light" pitchFamily="34" charset="0"/>
              </a:rPr>
              <a:t> </a:t>
            </a:r>
            <a:r>
              <a:rPr lang="it-IT" dirty="0" err="1">
                <a:latin typeface="Bahnschrift Light" pitchFamily="34" charset="0"/>
              </a:rPr>
              <a:t>serued</a:t>
            </a:r>
            <a:r>
              <a:rPr lang="it-IT" dirty="0">
                <a:latin typeface="Bahnschrift Light" pitchFamily="34" charset="0"/>
              </a:rPr>
              <a:t>,</a:t>
            </a:r>
          </a:p>
          <a:p>
            <a:r>
              <a:rPr lang="it-IT" dirty="0" err="1">
                <a:latin typeface="Bahnschrift Light" pitchFamily="34" charset="0"/>
              </a:rPr>
              <a:t>Douteles</a:t>
            </a:r>
            <a:r>
              <a:rPr lang="it-IT" dirty="0">
                <a:latin typeface="Bahnschrift Light" pitchFamily="34" charset="0"/>
              </a:rPr>
              <a:t> he </a:t>
            </a:r>
            <a:r>
              <a:rPr lang="it-IT" dirty="0" err="1">
                <a:latin typeface="Bahnschrift Light" pitchFamily="34" charset="0"/>
              </a:rPr>
              <a:t>hade</a:t>
            </a:r>
            <a:r>
              <a:rPr lang="it-IT" dirty="0">
                <a:latin typeface="Bahnschrift Light" pitchFamily="34" charset="0"/>
              </a:rPr>
              <a:t> ben </a:t>
            </a:r>
            <a:r>
              <a:rPr lang="it-IT" dirty="0" err="1">
                <a:latin typeface="Bahnschrift Light" pitchFamily="34" charset="0"/>
              </a:rPr>
              <a:t>ded</a:t>
            </a:r>
            <a:r>
              <a:rPr lang="it-IT" dirty="0">
                <a:latin typeface="Bahnschrift Light" pitchFamily="34" charset="0"/>
              </a:rPr>
              <a:t> and </a:t>
            </a:r>
            <a:r>
              <a:rPr lang="it-IT" dirty="0" err="1">
                <a:latin typeface="Bahnschrift Light" pitchFamily="34" charset="0"/>
              </a:rPr>
              <a:t>dreped</a:t>
            </a:r>
            <a:r>
              <a:rPr lang="it-IT" dirty="0">
                <a:latin typeface="Bahnschrift Light" pitchFamily="34" charset="0"/>
              </a:rPr>
              <a:t> </a:t>
            </a:r>
            <a:r>
              <a:rPr lang="it-IT" dirty="0" err="1">
                <a:latin typeface="Bahnschrift Light" pitchFamily="34" charset="0"/>
              </a:rPr>
              <a:t>ful</a:t>
            </a:r>
            <a:r>
              <a:rPr lang="it-IT" dirty="0">
                <a:latin typeface="Bahnschrift Light" pitchFamily="34" charset="0"/>
              </a:rPr>
              <a:t> </a:t>
            </a:r>
            <a:r>
              <a:rPr lang="it-IT" dirty="0" err="1">
                <a:latin typeface="Bahnschrift Light" pitchFamily="34" charset="0"/>
              </a:rPr>
              <a:t>ofte</a:t>
            </a:r>
            <a:r>
              <a:rPr lang="it-IT" dirty="0">
                <a:latin typeface="Bahnschrift Light" pitchFamily="34" charset="0"/>
              </a:rPr>
              <a:t>. </a:t>
            </a:r>
            <a:r>
              <a:rPr lang="it-IT" b="1" dirty="0">
                <a:latin typeface="Bahnschrift Light" pitchFamily="34" charset="0"/>
              </a:rPr>
              <a:t>(</a:t>
            </a:r>
            <a:r>
              <a:rPr lang="it-IT" b="1" dirty="0" err="1">
                <a:latin typeface="Bahnschrift Light" pitchFamily="34" charset="0"/>
              </a:rPr>
              <a:t>ll.</a:t>
            </a:r>
            <a:r>
              <a:rPr lang="it-IT" b="1" dirty="0">
                <a:latin typeface="Bahnschrift Light" pitchFamily="34" charset="0"/>
              </a:rPr>
              <a:t> 718-25)</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17666"/>
          <a:stretch/>
        </p:blipFill>
        <p:spPr bwMode="auto">
          <a:xfrm>
            <a:off x="7066333" y="-1"/>
            <a:ext cx="2114179"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74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sp>
        <p:nvSpPr>
          <p:cNvPr id="2" name="CasellaDiTesto 1"/>
          <p:cNvSpPr txBox="1"/>
          <p:nvPr/>
        </p:nvSpPr>
        <p:spPr>
          <a:xfrm>
            <a:off x="467544" y="2958043"/>
            <a:ext cx="6120680" cy="830997"/>
          </a:xfrm>
          <a:prstGeom prst="rect">
            <a:avLst/>
          </a:prstGeom>
          <a:noFill/>
        </p:spPr>
        <p:txBody>
          <a:bodyPr wrap="square" rtlCol="0">
            <a:spAutoFit/>
          </a:bodyPr>
          <a:lstStyle/>
          <a:p>
            <a:r>
              <a:rPr lang="en-GB" sz="2400" dirty="0">
                <a:latin typeface="Bahnschrift Light" pitchFamily="34" charset="0"/>
              </a:rPr>
              <a:t>‘</a:t>
            </a:r>
            <a:r>
              <a:rPr lang="en-GB" sz="2400" b="1" dirty="0">
                <a:latin typeface="Bahnschrift Light" pitchFamily="34" charset="0"/>
              </a:rPr>
              <a:t>For </a:t>
            </a:r>
            <a:r>
              <a:rPr lang="en-GB" sz="2400" b="1" dirty="0" err="1">
                <a:latin typeface="Bahnschrift Light" pitchFamily="34" charset="0"/>
              </a:rPr>
              <a:t>werre</a:t>
            </a:r>
            <a:r>
              <a:rPr lang="en-GB" sz="2400" b="1" dirty="0">
                <a:latin typeface="Bahnschrift Light" pitchFamily="34" charset="0"/>
              </a:rPr>
              <a:t> </a:t>
            </a:r>
            <a:r>
              <a:rPr lang="en-GB" sz="2400" b="1" dirty="0" err="1">
                <a:latin typeface="Bahnschrift Light" pitchFamily="34" charset="0"/>
              </a:rPr>
              <a:t>wrathed</a:t>
            </a:r>
            <a:r>
              <a:rPr lang="en-GB" sz="2400" b="1" dirty="0">
                <a:latin typeface="Bahnschrift Light" pitchFamily="34" charset="0"/>
              </a:rPr>
              <a:t> </a:t>
            </a:r>
            <a:r>
              <a:rPr lang="en-GB" sz="2400" b="1" dirty="0" err="1">
                <a:latin typeface="Bahnschrift Light" pitchFamily="34" charset="0"/>
              </a:rPr>
              <a:t>hym</a:t>
            </a:r>
            <a:r>
              <a:rPr lang="en-GB" sz="2400" b="1" dirty="0">
                <a:latin typeface="Bahnschrift Light" pitchFamily="34" charset="0"/>
              </a:rPr>
              <a:t> not so much </a:t>
            </a:r>
            <a:r>
              <a:rPr lang="en-GB" sz="2400" b="1" dirty="0" err="1">
                <a:latin typeface="Bahnschrift Light" pitchFamily="34" charset="0"/>
              </a:rPr>
              <a:t>þat</a:t>
            </a:r>
            <a:r>
              <a:rPr lang="en-GB" sz="2400" b="1" dirty="0">
                <a:latin typeface="Bahnschrift Light" pitchFamily="34" charset="0"/>
              </a:rPr>
              <a:t> </a:t>
            </a:r>
            <a:r>
              <a:rPr lang="en-GB" sz="2400" b="1" dirty="0" err="1">
                <a:latin typeface="Bahnschrift Light" pitchFamily="34" charset="0"/>
              </a:rPr>
              <a:t>wynter</a:t>
            </a:r>
            <a:r>
              <a:rPr lang="en-GB" sz="2400" b="1" dirty="0">
                <a:latin typeface="Bahnschrift Light" pitchFamily="34" charset="0"/>
              </a:rPr>
              <a:t> </a:t>
            </a:r>
            <a:r>
              <a:rPr lang="en-GB" sz="2400" b="1" dirty="0" err="1">
                <a:latin typeface="Bahnschrift Light" pitchFamily="34" charset="0"/>
              </a:rPr>
              <a:t>nas</a:t>
            </a:r>
            <a:r>
              <a:rPr lang="en-GB" sz="2400" b="1" dirty="0">
                <a:latin typeface="Bahnschrift Light" pitchFamily="34" charset="0"/>
              </a:rPr>
              <a:t> </a:t>
            </a:r>
            <a:r>
              <a:rPr lang="en-GB" sz="2400" b="1" dirty="0" err="1">
                <a:latin typeface="Bahnschrift Light" pitchFamily="34" charset="0"/>
              </a:rPr>
              <a:t>wors</a:t>
            </a:r>
            <a:r>
              <a:rPr lang="en-GB" sz="2400" dirty="0">
                <a:latin typeface="Bahnschrift Light" pitchFamily="34" charset="0"/>
              </a:rPr>
              <a:t>’ (l. 726)</a:t>
            </a:r>
            <a:endParaRPr lang="it-IT" sz="2400" dirty="0">
              <a:latin typeface="Bahnschrift Light" pitchFamily="34" charset="0"/>
            </a:endParaRPr>
          </a:p>
        </p:txBody>
      </p:sp>
      <p:sp>
        <p:nvSpPr>
          <p:cNvPr id="8" name="CasellaDiTesto 7"/>
          <p:cNvSpPr txBox="1"/>
          <p:nvPr/>
        </p:nvSpPr>
        <p:spPr>
          <a:xfrm>
            <a:off x="467544" y="4174048"/>
            <a:ext cx="6120680" cy="1323439"/>
          </a:xfrm>
          <a:prstGeom prst="rect">
            <a:avLst/>
          </a:prstGeom>
          <a:noFill/>
        </p:spPr>
        <p:txBody>
          <a:bodyPr wrap="square" rtlCol="0">
            <a:spAutoFit/>
          </a:bodyPr>
          <a:lstStyle/>
          <a:p>
            <a:pPr algn="just"/>
            <a:r>
              <a:rPr lang="en-GB" sz="2000" dirty="0">
                <a:latin typeface="Bahnschrift Light" pitchFamily="34" charset="0"/>
              </a:rPr>
              <a:t>This line marks the threshold between a natural landscape sketched by drawing on traditional Arthurian romances and a real natural world, seriously capable of endangering Gawain’s life.</a:t>
            </a:r>
            <a:r>
              <a:rPr lang="it-IT" sz="2000" dirty="0">
                <a:effectLst/>
                <a:latin typeface="Bahnschrift Light" pitchFamily="34" charset="0"/>
              </a:rPr>
              <a:t> </a:t>
            </a:r>
            <a:endParaRPr lang="it-IT" sz="2000" dirty="0">
              <a:latin typeface="Bahnschrift Light" pitchFamily="34" charset="0"/>
            </a:endParaRPr>
          </a:p>
        </p:txBody>
      </p:sp>
      <p:sp>
        <p:nvSpPr>
          <p:cNvPr id="9" name="CasellaDiTesto 8"/>
          <p:cNvSpPr txBox="1"/>
          <p:nvPr/>
        </p:nvSpPr>
        <p:spPr>
          <a:xfrm>
            <a:off x="467544" y="1412776"/>
            <a:ext cx="6120680" cy="1323439"/>
          </a:xfrm>
          <a:prstGeom prst="rect">
            <a:avLst/>
          </a:prstGeom>
          <a:noFill/>
        </p:spPr>
        <p:txBody>
          <a:bodyPr wrap="square" rtlCol="0">
            <a:spAutoFit/>
          </a:bodyPr>
          <a:lstStyle/>
          <a:p>
            <a:pPr algn="just"/>
            <a:r>
              <a:rPr lang="en-GB" sz="2000" dirty="0">
                <a:latin typeface="Bahnschrift Light" pitchFamily="34" charset="0"/>
              </a:rPr>
              <a:t>However, the author dismisses this traditional material in only a few lines and paints with brushstrokes of realism a threatening wintry landscape.</a:t>
            </a:r>
            <a:endParaRPr lang="it-IT" sz="2000" dirty="0">
              <a:latin typeface="Bahnschrift Light" pitchFamily="34"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610"/>
          <a:stretch/>
        </p:blipFill>
        <p:spPr bwMode="auto">
          <a:xfrm>
            <a:off x="7063712" y="1"/>
            <a:ext cx="2116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33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323528" y="1268760"/>
            <a:ext cx="6480720" cy="5262979"/>
          </a:xfrm>
          <a:prstGeom prst="rect">
            <a:avLst/>
          </a:prstGeom>
          <a:noFill/>
        </p:spPr>
        <p:txBody>
          <a:bodyPr wrap="square" rtlCol="0">
            <a:spAutoFit/>
          </a:bodyPr>
          <a:lstStyle/>
          <a:p>
            <a:pPr algn="just"/>
            <a:r>
              <a:rPr lang="en-GB" sz="2400" b="1" dirty="0">
                <a:latin typeface="Bahnschrift Light" pitchFamily="34" charset="0"/>
              </a:rPr>
              <a:t>As soon as the audience crosses this threshold alongside their hero, the natural world is depicted as increasingly threatening, though increasingly realistic at the same time.</a:t>
            </a:r>
          </a:p>
          <a:p>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The forest is presented as a self-standing character;</a:t>
            </a: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The natural landscape fails to fulfil the audience’s expectations;</a:t>
            </a: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The weather is presented as the real enemy.</a:t>
            </a:r>
            <a:endParaRPr lang="it-IT" sz="2400" dirty="0">
              <a:latin typeface="Bahnschrift Light" pitchFamily="34" charset="0"/>
            </a:endParaRPr>
          </a:p>
        </p:txBody>
      </p:sp>
      <p:sp>
        <p:nvSpPr>
          <p:cNvPr id="8" name="CasellaDiTesto 7"/>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212"/>
          <a:stretch/>
        </p:blipFill>
        <p:spPr bwMode="auto">
          <a:xfrm>
            <a:off x="7063712" y="0"/>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261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467544" y="1700808"/>
            <a:ext cx="6120680" cy="2308324"/>
          </a:xfrm>
          <a:prstGeom prst="rect">
            <a:avLst/>
          </a:prstGeom>
          <a:noFill/>
        </p:spPr>
        <p:txBody>
          <a:bodyPr wrap="square" rtlCol="0">
            <a:spAutoFit/>
          </a:bodyPr>
          <a:lstStyle/>
          <a:p>
            <a:r>
              <a:rPr lang="en-GB" sz="2400" dirty="0">
                <a:latin typeface="Bahnschrift Light" pitchFamily="34" charset="0"/>
              </a:rPr>
              <a:t>…however,</a:t>
            </a:r>
          </a:p>
          <a:p>
            <a:endParaRPr lang="en-GB" sz="2400" dirty="0">
              <a:latin typeface="Bahnschrift Light" pitchFamily="34" charset="0"/>
            </a:endParaRPr>
          </a:p>
          <a:p>
            <a:pPr algn="just"/>
            <a:r>
              <a:rPr lang="en-GB" sz="2400" dirty="0">
                <a:latin typeface="Bahnschrift Light" pitchFamily="34" charset="0"/>
              </a:rPr>
              <a:t>the role of nature does not appear to be restricted to that of a mere foe, but rather  ranges from proper enemy to an instrument to strengthen the hero’s faith.</a:t>
            </a:r>
            <a:endParaRPr lang="it-IT" sz="2400" dirty="0">
              <a:latin typeface="Bahnschrift Light" pitchFamily="34" charset="0"/>
            </a:endParaRPr>
          </a:p>
        </p:txBody>
      </p:sp>
      <p:sp>
        <p:nvSpPr>
          <p:cNvPr id="8" name="CasellaDiTesto 7"/>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sp>
        <p:nvSpPr>
          <p:cNvPr id="9" name="CasellaDiTesto 8"/>
          <p:cNvSpPr txBox="1"/>
          <p:nvPr/>
        </p:nvSpPr>
        <p:spPr>
          <a:xfrm>
            <a:off x="467544" y="4479503"/>
            <a:ext cx="6120680" cy="830997"/>
          </a:xfrm>
          <a:prstGeom prst="rect">
            <a:avLst/>
          </a:prstGeom>
          <a:noFill/>
        </p:spPr>
        <p:txBody>
          <a:bodyPr wrap="square" rtlCol="0">
            <a:spAutoFit/>
          </a:bodyPr>
          <a:lstStyle/>
          <a:p>
            <a:r>
              <a:rPr lang="en-GB" sz="2400" dirty="0">
                <a:latin typeface="Bahnschrift Light" pitchFamily="34" charset="0"/>
                <a:sym typeface="Wingdings" pitchFamily="2" charset="2"/>
              </a:rPr>
              <a:t> </a:t>
            </a:r>
            <a:r>
              <a:rPr lang="en-GB" sz="2400" dirty="0">
                <a:latin typeface="Bahnschrift Light" pitchFamily="34" charset="0"/>
              </a:rPr>
              <a:t>constant </a:t>
            </a:r>
            <a:r>
              <a:rPr lang="en-GB" sz="2400" b="1" dirty="0">
                <a:latin typeface="Bahnschrift Light" pitchFamily="34" charset="0"/>
              </a:rPr>
              <a:t>ambiguity</a:t>
            </a:r>
            <a:r>
              <a:rPr lang="en-GB" sz="2400" dirty="0">
                <a:latin typeface="Bahnschrift Light" pitchFamily="34" charset="0"/>
              </a:rPr>
              <a:t> at the very heart of the poem.</a:t>
            </a:r>
            <a:endParaRPr lang="it-IT" sz="2400" dirty="0">
              <a:latin typeface="Bahnschrift Light" pitchFamily="34" charset="0"/>
            </a:endParaRPr>
          </a:p>
        </p:txBody>
      </p:sp>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705"/>
          <a:stretch/>
        </p:blipFill>
        <p:spPr bwMode="auto">
          <a:xfrm>
            <a:off x="7063712" y="1"/>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71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467544" y="1268760"/>
            <a:ext cx="6120680" cy="4154984"/>
          </a:xfrm>
          <a:prstGeom prst="rect">
            <a:avLst/>
          </a:prstGeom>
          <a:noFill/>
        </p:spPr>
        <p:txBody>
          <a:bodyPr wrap="square" rtlCol="0">
            <a:spAutoFit/>
          </a:bodyPr>
          <a:lstStyle/>
          <a:p>
            <a:pPr algn="just"/>
            <a:r>
              <a:rPr lang="en-GB" sz="2400" b="1" dirty="0">
                <a:latin typeface="Bahnschrift Light" pitchFamily="34" charset="0"/>
              </a:rPr>
              <a:t>Although the description of nature is somehow indebted to standard Arthurian romances, it also reveals a significant degree of unusualness by simultaneously drawing on multiple cultural traditions.</a:t>
            </a:r>
          </a:p>
          <a:p>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Old English Elegies; </a:t>
            </a: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Popular folklore;</a:t>
            </a: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Celtic and Norse legends.</a:t>
            </a:r>
          </a:p>
        </p:txBody>
      </p:sp>
      <p:sp>
        <p:nvSpPr>
          <p:cNvPr id="8" name="CasellaDiTesto 7"/>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705"/>
          <a:stretch/>
        </p:blipFill>
        <p:spPr bwMode="auto">
          <a:xfrm>
            <a:off x="7063712" y="1"/>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659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467544" y="2112531"/>
            <a:ext cx="6120680" cy="1938992"/>
          </a:xfrm>
          <a:prstGeom prst="rect">
            <a:avLst/>
          </a:prstGeom>
          <a:noFill/>
        </p:spPr>
        <p:txBody>
          <a:bodyPr wrap="square" rtlCol="0">
            <a:spAutoFit/>
          </a:bodyPr>
          <a:lstStyle/>
          <a:p>
            <a:pPr algn="just"/>
            <a:r>
              <a:rPr lang="en-GB" sz="2000" dirty="0">
                <a:latin typeface="Bahnschrift Light" pitchFamily="34" charset="0"/>
              </a:rPr>
              <a:t>In order to convey an almost realistic description of the wintry weather, the Gawain-poet makes use of the evocative power of </a:t>
            </a:r>
            <a:r>
              <a:rPr lang="en-GB" sz="2000" b="1" dirty="0">
                <a:latin typeface="Bahnschrift Light" pitchFamily="34" charset="0"/>
              </a:rPr>
              <a:t>alliteration</a:t>
            </a:r>
            <a:r>
              <a:rPr lang="en-GB" sz="2000" dirty="0">
                <a:latin typeface="Bahnschrift Light" pitchFamily="34" charset="0"/>
              </a:rPr>
              <a:t>, reminiscent of Old English poetry, and recreates before the audience’s eyes the sound of the wailing wind slashing the bare rocks. </a:t>
            </a:r>
          </a:p>
        </p:txBody>
      </p:sp>
      <p:sp>
        <p:nvSpPr>
          <p:cNvPr id="8" name="CasellaDiTesto 7"/>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INFLUENCE OF </a:t>
            </a:r>
          </a:p>
          <a:p>
            <a:pPr algn="r"/>
            <a:r>
              <a:rPr lang="it-IT" sz="2100" dirty="0">
                <a:latin typeface="Bahnschrift Light" pitchFamily="34" charset="0"/>
              </a:rPr>
              <a:t>OLD ENGLISH ELEGIES</a:t>
            </a:r>
          </a:p>
        </p:txBody>
      </p:sp>
      <p:sp>
        <p:nvSpPr>
          <p:cNvPr id="9" name="CasellaDiTesto 8"/>
          <p:cNvSpPr txBox="1"/>
          <p:nvPr/>
        </p:nvSpPr>
        <p:spPr>
          <a:xfrm>
            <a:off x="467544" y="4277995"/>
            <a:ext cx="6120680" cy="2031325"/>
          </a:xfrm>
          <a:prstGeom prst="rect">
            <a:avLst/>
          </a:prstGeom>
          <a:noFill/>
        </p:spPr>
        <p:txBody>
          <a:bodyPr wrap="square" rtlCol="0">
            <a:spAutoFit/>
          </a:bodyPr>
          <a:lstStyle/>
          <a:p>
            <a:r>
              <a:rPr lang="en-GB" dirty="0">
                <a:latin typeface="Bahnschrift Light" pitchFamily="34" charset="0"/>
              </a:rPr>
              <a:t>When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colde</a:t>
            </a:r>
            <a:r>
              <a:rPr lang="en-GB" dirty="0">
                <a:latin typeface="Bahnschrift Light" pitchFamily="34" charset="0"/>
              </a:rPr>
              <a:t> </a:t>
            </a:r>
            <a:r>
              <a:rPr lang="en-GB" dirty="0" err="1">
                <a:latin typeface="Bahnschrift Light" pitchFamily="34" charset="0"/>
              </a:rPr>
              <a:t>cler</a:t>
            </a:r>
            <a:r>
              <a:rPr lang="en-GB" dirty="0">
                <a:latin typeface="Bahnschrift Light" pitchFamily="34" charset="0"/>
              </a:rPr>
              <a:t> water fro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cloudez</a:t>
            </a:r>
            <a:r>
              <a:rPr lang="en-GB" dirty="0">
                <a:latin typeface="Bahnschrift Light" pitchFamily="34" charset="0"/>
              </a:rPr>
              <a:t> </a:t>
            </a:r>
            <a:r>
              <a:rPr lang="en-GB" dirty="0" err="1">
                <a:latin typeface="Bahnschrift Light" pitchFamily="34" charset="0"/>
              </a:rPr>
              <a:t>schadde</a:t>
            </a:r>
            <a:r>
              <a:rPr lang="en-GB" dirty="0">
                <a:latin typeface="Bahnschrift Light" pitchFamily="34" charset="0"/>
              </a:rPr>
              <a:t>,</a:t>
            </a:r>
            <a:endParaRPr lang="it-IT" dirty="0">
              <a:latin typeface="Bahnschrift Light" pitchFamily="34" charset="0"/>
            </a:endParaRPr>
          </a:p>
          <a:p>
            <a:r>
              <a:rPr lang="en-GB" dirty="0">
                <a:latin typeface="Bahnschrift Light" pitchFamily="34" charset="0"/>
              </a:rPr>
              <a:t>And </a:t>
            </a:r>
            <a:r>
              <a:rPr lang="en-GB" dirty="0" err="1">
                <a:latin typeface="Bahnschrift Light" pitchFamily="34" charset="0"/>
              </a:rPr>
              <a:t>fres</a:t>
            </a:r>
            <a:r>
              <a:rPr lang="en-GB" dirty="0">
                <a:latin typeface="Bahnschrift Light" pitchFamily="34" charset="0"/>
              </a:rPr>
              <a:t> </a:t>
            </a:r>
            <a:r>
              <a:rPr lang="en-GB" dirty="0" err="1">
                <a:latin typeface="Bahnschrift Light" pitchFamily="34" charset="0"/>
              </a:rPr>
              <a:t>er</a:t>
            </a:r>
            <a:r>
              <a:rPr lang="en-GB" dirty="0">
                <a:latin typeface="Bahnschrift Light" pitchFamily="34" charset="0"/>
              </a:rPr>
              <a:t> hit </a:t>
            </a:r>
            <a:r>
              <a:rPr lang="en-GB" dirty="0" err="1">
                <a:latin typeface="Bahnschrift Light" pitchFamily="34" charset="0"/>
              </a:rPr>
              <a:t>falle</a:t>
            </a:r>
            <a:r>
              <a:rPr lang="en-GB" dirty="0">
                <a:latin typeface="Bahnschrift Light" pitchFamily="34" charset="0"/>
              </a:rPr>
              <a:t> </a:t>
            </a:r>
            <a:r>
              <a:rPr lang="en-GB" dirty="0" err="1">
                <a:latin typeface="Bahnschrift Light" pitchFamily="34" charset="0"/>
              </a:rPr>
              <a:t>myȝt</a:t>
            </a:r>
            <a:r>
              <a:rPr lang="en-GB" dirty="0">
                <a:latin typeface="Bahnschrift Light" pitchFamily="34" charset="0"/>
              </a:rPr>
              <a:t> to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fale</a:t>
            </a:r>
            <a:r>
              <a:rPr lang="en-GB" dirty="0">
                <a:latin typeface="Bahnschrift Light" pitchFamily="34" charset="0"/>
              </a:rPr>
              <a:t> </a:t>
            </a:r>
            <a:r>
              <a:rPr lang="en-GB" dirty="0" err="1">
                <a:latin typeface="Bahnschrift Light" pitchFamily="34" charset="0"/>
              </a:rPr>
              <a:t>erþe</a:t>
            </a:r>
            <a:r>
              <a:rPr lang="en-GB" dirty="0">
                <a:latin typeface="Bahnschrift Light" pitchFamily="34" charset="0"/>
              </a:rPr>
              <a:t>;</a:t>
            </a:r>
            <a:endParaRPr lang="it-IT" dirty="0">
              <a:latin typeface="Bahnschrift Light" pitchFamily="34" charset="0"/>
            </a:endParaRPr>
          </a:p>
          <a:p>
            <a:r>
              <a:rPr lang="en-GB" dirty="0" err="1">
                <a:latin typeface="Bahnschrift Light" pitchFamily="34" charset="0"/>
              </a:rPr>
              <a:t>Ner</a:t>
            </a:r>
            <a:r>
              <a:rPr lang="en-GB" dirty="0">
                <a:latin typeface="Bahnschrift Light" pitchFamily="34" charset="0"/>
              </a:rPr>
              <a:t> </a:t>
            </a:r>
            <a:r>
              <a:rPr lang="en-GB" dirty="0" err="1">
                <a:latin typeface="Bahnschrift Light" pitchFamily="34" charset="0"/>
              </a:rPr>
              <a:t>slayn</a:t>
            </a:r>
            <a:r>
              <a:rPr lang="en-GB" dirty="0">
                <a:latin typeface="Bahnschrift Light" pitchFamily="34" charset="0"/>
              </a:rPr>
              <a:t> </a:t>
            </a:r>
            <a:r>
              <a:rPr lang="en-GB" dirty="0" err="1">
                <a:latin typeface="Bahnschrift Light" pitchFamily="34" charset="0"/>
              </a:rPr>
              <a:t>wyth</a:t>
            </a:r>
            <a:r>
              <a:rPr lang="en-GB" dirty="0">
                <a:latin typeface="Bahnschrift Light" pitchFamily="34" charset="0"/>
              </a:rPr>
              <a:t>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slete</a:t>
            </a:r>
            <a:r>
              <a:rPr lang="en-GB" dirty="0">
                <a:latin typeface="Bahnschrift Light" pitchFamily="34" charset="0"/>
              </a:rPr>
              <a:t> he </a:t>
            </a:r>
            <a:r>
              <a:rPr lang="en-GB" dirty="0" err="1">
                <a:latin typeface="Bahnschrift Light" pitchFamily="34" charset="0"/>
              </a:rPr>
              <a:t>sleped</a:t>
            </a:r>
            <a:r>
              <a:rPr lang="en-GB" dirty="0">
                <a:latin typeface="Bahnschrift Light" pitchFamily="34" charset="0"/>
              </a:rPr>
              <a:t> in his </a:t>
            </a:r>
            <a:r>
              <a:rPr lang="en-GB" dirty="0" err="1">
                <a:latin typeface="Bahnschrift Light" pitchFamily="34" charset="0"/>
              </a:rPr>
              <a:t>yrnes</a:t>
            </a:r>
            <a:endParaRPr lang="it-IT" dirty="0">
              <a:latin typeface="Bahnschrift Light" pitchFamily="34" charset="0"/>
            </a:endParaRPr>
          </a:p>
          <a:p>
            <a:r>
              <a:rPr lang="en-GB" dirty="0">
                <a:latin typeface="Bahnschrift Light" pitchFamily="34" charset="0"/>
              </a:rPr>
              <a:t>Mo </a:t>
            </a:r>
            <a:r>
              <a:rPr lang="en-GB" dirty="0" err="1">
                <a:latin typeface="Bahnschrift Light" pitchFamily="34" charset="0"/>
              </a:rPr>
              <a:t>nyȝtez</a:t>
            </a:r>
            <a:r>
              <a:rPr lang="en-GB" dirty="0">
                <a:latin typeface="Bahnschrift Light" pitchFamily="34" charset="0"/>
              </a:rPr>
              <a:t> </a:t>
            </a:r>
            <a:r>
              <a:rPr lang="en-GB" dirty="0" err="1">
                <a:latin typeface="Bahnschrift Light" pitchFamily="34" charset="0"/>
              </a:rPr>
              <a:t>þen</a:t>
            </a:r>
            <a:r>
              <a:rPr lang="en-GB" dirty="0">
                <a:latin typeface="Bahnschrift Light" pitchFamily="34" charset="0"/>
              </a:rPr>
              <a:t> </a:t>
            </a:r>
            <a:r>
              <a:rPr lang="en-GB" dirty="0" err="1">
                <a:latin typeface="Bahnschrift Light" pitchFamily="34" charset="0"/>
              </a:rPr>
              <a:t>innoghe</a:t>
            </a:r>
            <a:r>
              <a:rPr lang="en-GB" dirty="0">
                <a:latin typeface="Bahnschrift Light" pitchFamily="34" charset="0"/>
              </a:rPr>
              <a:t> in naked </a:t>
            </a:r>
            <a:r>
              <a:rPr lang="en-GB" dirty="0" err="1">
                <a:latin typeface="Bahnschrift Light" pitchFamily="34" charset="0"/>
              </a:rPr>
              <a:t>rokkez</a:t>
            </a:r>
            <a:r>
              <a:rPr lang="en-GB" dirty="0">
                <a:latin typeface="Bahnschrift Light" pitchFamily="34" charset="0"/>
              </a:rPr>
              <a:t>, </a:t>
            </a:r>
            <a:endParaRPr lang="it-IT" dirty="0">
              <a:latin typeface="Bahnschrift Light" pitchFamily="34" charset="0"/>
            </a:endParaRPr>
          </a:p>
          <a:p>
            <a:r>
              <a:rPr lang="en-GB" dirty="0" err="1">
                <a:latin typeface="Bahnschrift Light" pitchFamily="34" charset="0"/>
              </a:rPr>
              <a:t>Þer</a:t>
            </a:r>
            <a:r>
              <a:rPr lang="en-GB" dirty="0">
                <a:latin typeface="Bahnschrift Light" pitchFamily="34" charset="0"/>
              </a:rPr>
              <a:t> as </a:t>
            </a:r>
            <a:r>
              <a:rPr lang="en-GB" dirty="0" err="1">
                <a:latin typeface="Bahnschrift Light" pitchFamily="34" charset="0"/>
              </a:rPr>
              <a:t>claterande</a:t>
            </a:r>
            <a:r>
              <a:rPr lang="en-GB" dirty="0">
                <a:latin typeface="Bahnschrift Light" pitchFamily="34" charset="0"/>
              </a:rPr>
              <a:t> fro </a:t>
            </a:r>
            <a:r>
              <a:rPr lang="en-GB" dirty="0" err="1">
                <a:latin typeface="Bahnschrift Light" pitchFamily="34" charset="0"/>
              </a:rPr>
              <a:t>þe</a:t>
            </a:r>
            <a:r>
              <a:rPr lang="en-GB" dirty="0">
                <a:latin typeface="Bahnschrift Light" pitchFamily="34" charset="0"/>
              </a:rPr>
              <a:t> crest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colde</a:t>
            </a:r>
            <a:r>
              <a:rPr lang="en-GB" dirty="0">
                <a:latin typeface="Bahnschrift Light" pitchFamily="34" charset="0"/>
              </a:rPr>
              <a:t> borne </a:t>
            </a:r>
            <a:r>
              <a:rPr lang="en-GB" dirty="0" err="1">
                <a:latin typeface="Bahnschrift Light" pitchFamily="34" charset="0"/>
              </a:rPr>
              <a:t>rennez</a:t>
            </a:r>
            <a:r>
              <a:rPr lang="en-GB" dirty="0">
                <a:latin typeface="Bahnschrift Light" pitchFamily="34" charset="0"/>
              </a:rPr>
              <a:t>,</a:t>
            </a:r>
            <a:endParaRPr lang="it-IT" dirty="0">
              <a:latin typeface="Bahnschrift Light" pitchFamily="34" charset="0"/>
            </a:endParaRPr>
          </a:p>
          <a:p>
            <a:r>
              <a:rPr lang="en-GB" dirty="0">
                <a:latin typeface="Bahnschrift Light" pitchFamily="34" charset="0"/>
              </a:rPr>
              <a:t>And </a:t>
            </a:r>
            <a:r>
              <a:rPr lang="en-GB" b="1" dirty="0" err="1">
                <a:latin typeface="Bahnschrift Light" pitchFamily="34" charset="0"/>
              </a:rPr>
              <a:t>h</a:t>
            </a:r>
            <a:r>
              <a:rPr lang="en-GB" dirty="0" err="1">
                <a:latin typeface="Bahnschrift Light" pitchFamily="34" charset="0"/>
              </a:rPr>
              <a:t>enged</a:t>
            </a:r>
            <a:r>
              <a:rPr lang="en-GB" dirty="0">
                <a:latin typeface="Bahnschrift Light" pitchFamily="34" charset="0"/>
              </a:rPr>
              <a:t> </a:t>
            </a:r>
            <a:r>
              <a:rPr lang="en-GB" b="1" dirty="0" err="1">
                <a:latin typeface="Bahnschrift Light" pitchFamily="34" charset="0"/>
              </a:rPr>
              <a:t>h</a:t>
            </a:r>
            <a:r>
              <a:rPr lang="en-GB" dirty="0" err="1">
                <a:latin typeface="Bahnschrift Light" pitchFamily="34" charset="0"/>
              </a:rPr>
              <a:t>eȝe</a:t>
            </a:r>
            <a:r>
              <a:rPr lang="en-GB" dirty="0">
                <a:latin typeface="Bahnschrift Light" pitchFamily="34" charset="0"/>
              </a:rPr>
              <a:t> </a:t>
            </a:r>
            <a:r>
              <a:rPr lang="en-GB" dirty="0" err="1">
                <a:latin typeface="Bahnschrift Light" pitchFamily="34" charset="0"/>
              </a:rPr>
              <a:t>ouer</a:t>
            </a:r>
            <a:r>
              <a:rPr lang="en-GB" dirty="0">
                <a:latin typeface="Bahnschrift Light" pitchFamily="34" charset="0"/>
              </a:rPr>
              <a:t> </a:t>
            </a:r>
            <a:r>
              <a:rPr lang="en-GB" b="1" dirty="0">
                <a:latin typeface="Bahnschrift Light" pitchFamily="34" charset="0"/>
              </a:rPr>
              <a:t>h</a:t>
            </a:r>
            <a:r>
              <a:rPr lang="en-GB" dirty="0">
                <a:latin typeface="Bahnschrift Light" pitchFamily="34" charset="0"/>
              </a:rPr>
              <a:t>is </a:t>
            </a:r>
            <a:r>
              <a:rPr lang="en-GB" b="1" dirty="0" err="1">
                <a:latin typeface="Bahnschrift Light" pitchFamily="34" charset="0"/>
              </a:rPr>
              <a:t>h</a:t>
            </a:r>
            <a:r>
              <a:rPr lang="en-GB" dirty="0" err="1">
                <a:latin typeface="Bahnschrift Light" pitchFamily="34" charset="0"/>
              </a:rPr>
              <a:t>ede</a:t>
            </a:r>
            <a:r>
              <a:rPr lang="en-GB" dirty="0">
                <a:latin typeface="Bahnschrift Light" pitchFamily="34" charset="0"/>
              </a:rPr>
              <a:t> in </a:t>
            </a:r>
            <a:r>
              <a:rPr lang="en-GB" b="1" dirty="0">
                <a:latin typeface="Bahnschrift Light" pitchFamily="34" charset="0"/>
              </a:rPr>
              <a:t>h</a:t>
            </a:r>
            <a:r>
              <a:rPr lang="en-GB" dirty="0">
                <a:latin typeface="Bahnschrift Light" pitchFamily="34" charset="0"/>
              </a:rPr>
              <a:t>ard </a:t>
            </a:r>
            <a:r>
              <a:rPr lang="en-GB" dirty="0" err="1">
                <a:latin typeface="Bahnschrift Light" pitchFamily="34" charset="0"/>
              </a:rPr>
              <a:t>iisse-ikkles</a:t>
            </a:r>
            <a:r>
              <a:rPr lang="en-GB" dirty="0">
                <a:latin typeface="Bahnschrift Light" pitchFamily="34" charset="0"/>
              </a:rPr>
              <a:t>. </a:t>
            </a:r>
          </a:p>
          <a:p>
            <a:r>
              <a:rPr lang="en-GB" dirty="0">
                <a:latin typeface="Bahnschrift Light" pitchFamily="34" charset="0"/>
              </a:rPr>
              <a:t>(ll. 727-32) </a:t>
            </a: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17666"/>
          <a:stretch/>
        </p:blipFill>
        <p:spPr bwMode="auto">
          <a:xfrm>
            <a:off x="7066333" y="-1"/>
            <a:ext cx="2114179"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10">
            <a:extLst>
              <a:ext uri="{FF2B5EF4-FFF2-40B4-BE49-F238E27FC236}">
                <a16:creationId xmlns:a16="http://schemas.microsoft.com/office/drawing/2014/main" id="{9421378E-B39B-40E5-95E0-DE355C3C5B1F}"/>
              </a:ext>
            </a:extLst>
          </p:cNvPr>
          <p:cNvSpPr txBox="1"/>
          <p:nvPr/>
        </p:nvSpPr>
        <p:spPr>
          <a:xfrm>
            <a:off x="467544" y="1517883"/>
            <a:ext cx="6120680" cy="830997"/>
          </a:xfrm>
          <a:prstGeom prst="rect">
            <a:avLst/>
          </a:prstGeom>
          <a:noFill/>
        </p:spPr>
        <p:txBody>
          <a:bodyPr wrap="square" rtlCol="0">
            <a:spAutoFit/>
          </a:bodyPr>
          <a:lstStyle/>
          <a:p>
            <a:pPr algn="just"/>
            <a:r>
              <a:rPr lang="en-GB" sz="2400" b="1" dirty="0">
                <a:latin typeface="Bahnschrift Light" pitchFamily="34" charset="0"/>
              </a:rPr>
              <a:t>The revival of the alliterative verse</a:t>
            </a:r>
          </a:p>
          <a:p>
            <a:pPr algn="just"/>
            <a:endParaRPr lang="en-GB" sz="2400" b="1" dirty="0">
              <a:latin typeface="Bahnschrift Light" pitchFamily="34" charset="0"/>
            </a:endParaRPr>
          </a:p>
        </p:txBody>
      </p:sp>
    </p:spTree>
    <p:extLst>
      <p:ext uri="{BB962C8B-B14F-4D97-AF65-F5344CB8AC3E}">
        <p14:creationId xmlns:p14="http://schemas.microsoft.com/office/powerpoint/2010/main" val="286136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467544" y="1484784"/>
            <a:ext cx="6120680" cy="1323439"/>
          </a:xfrm>
          <a:prstGeom prst="rect">
            <a:avLst/>
          </a:prstGeom>
          <a:noFill/>
        </p:spPr>
        <p:txBody>
          <a:bodyPr wrap="square" rtlCol="0">
            <a:spAutoFit/>
          </a:bodyPr>
          <a:lstStyle/>
          <a:p>
            <a:pPr algn="just"/>
            <a:r>
              <a:rPr lang="en-GB" sz="2000" dirty="0">
                <a:latin typeface="Bahnschrift Light" pitchFamily="34" charset="0"/>
              </a:rPr>
              <a:t>The description of the frozen landscape seems to be remarkably more inspired by the Old English alliterative tradition of </a:t>
            </a:r>
            <a:r>
              <a:rPr lang="en-GB" sz="2000" i="1" dirty="0">
                <a:latin typeface="Bahnschrift Light" pitchFamily="34" charset="0"/>
              </a:rPr>
              <a:t>The Wanderer </a:t>
            </a:r>
            <a:r>
              <a:rPr lang="en-GB" sz="2000" dirty="0">
                <a:latin typeface="Bahnschrift Light" pitchFamily="34" charset="0"/>
              </a:rPr>
              <a:t>or of </a:t>
            </a:r>
            <a:r>
              <a:rPr lang="en-GB" sz="2000" i="1" dirty="0">
                <a:latin typeface="Bahnschrift Light" pitchFamily="34" charset="0"/>
              </a:rPr>
              <a:t>The Seafarer, </a:t>
            </a:r>
            <a:r>
              <a:rPr lang="en-GB" sz="2000" dirty="0">
                <a:latin typeface="Bahnschrift Light" pitchFamily="34" charset="0"/>
              </a:rPr>
              <a:t>rather than by courtly romances. </a:t>
            </a: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610"/>
          <a:stretch/>
        </p:blipFill>
        <p:spPr bwMode="auto">
          <a:xfrm>
            <a:off x="7063712" y="1"/>
            <a:ext cx="2116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10">
            <a:extLst>
              <a:ext uri="{FF2B5EF4-FFF2-40B4-BE49-F238E27FC236}">
                <a16:creationId xmlns:a16="http://schemas.microsoft.com/office/drawing/2014/main" id="{307EEBA8-E874-4517-8F39-3E7E6585E98C}"/>
              </a:ext>
            </a:extLst>
          </p:cNvPr>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INFLUENCE OF </a:t>
            </a:r>
          </a:p>
          <a:p>
            <a:pPr algn="r"/>
            <a:r>
              <a:rPr lang="it-IT" sz="2100" dirty="0">
                <a:latin typeface="Bahnschrift Light" pitchFamily="34" charset="0"/>
              </a:rPr>
              <a:t>OLD ENGLISH ELEGIES</a:t>
            </a:r>
          </a:p>
        </p:txBody>
      </p:sp>
      <p:sp>
        <p:nvSpPr>
          <p:cNvPr id="12" name="CasellaDiTesto 11">
            <a:extLst>
              <a:ext uri="{FF2B5EF4-FFF2-40B4-BE49-F238E27FC236}">
                <a16:creationId xmlns:a16="http://schemas.microsoft.com/office/drawing/2014/main" id="{F1B19233-38DF-44CA-8DA9-388D96C02862}"/>
              </a:ext>
            </a:extLst>
          </p:cNvPr>
          <p:cNvSpPr txBox="1"/>
          <p:nvPr/>
        </p:nvSpPr>
        <p:spPr>
          <a:xfrm>
            <a:off x="395536" y="3218200"/>
            <a:ext cx="6120680" cy="1938992"/>
          </a:xfrm>
          <a:prstGeom prst="rect">
            <a:avLst/>
          </a:prstGeom>
          <a:noFill/>
        </p:spPr>
        <p:txBody>
          <a:bodyPr wrap="square" rtlCol="0">
            <a:spAutoFit/>
          </a:bodyPr>
          <a:lstStyle/>
          <a:p>
            <a:pPr marL="285750" indent="-285750">
              <a:buFont typeface="Wingdings" pitchFamily="2" charset="2"/>
              <a:buChar char="v"/>
            </a:pPr>
            <a:r>
              <a:rPr lang="it-IT" sz="2400" dirty="0">
                <a:latin typeface="Bahnschrift Light" pitchFamily="34" charset="0"/>
              </a:rPr>
              <a:t>The </a:t>
            </a:r>
            <a:r>
              <a:rPr lang="it-IT" sz="2400" dirty="0" err="1">
                <a:latin typeface="Bahnschrift Light" pitchFamily="34" charset="0"/>
              </a:rPr>
              <a:t>wind</a:t>
            </a:r>
            <a:r>
              <a:rPr lang="it-IT" sz="2400" dirty="0">
                <a:latin typeface="Bahnschrift Light" pitchFamily="34" charset="0"/>
              </a:rPr>
              <a:t> </a:t>
            </a:r>
            <a:r>
              <a:rPr lang="it-IT" sz="2400" dirty="0" err="1">
                <a:latin typeface="Bahnschrift Light" pitchFamily="34" charset="0"/>
              </a:rPr>
              <a:t>holds</a:t>
            </a:r>
            <a:r>
              <a:rPr lang="it-IT" sz="2400" dirty="0">
                <a:latin typeface="Bahnschrift Light" pitchFamily="34" charset="0"/>
              </a:rPr>
              <a:t> centre stage</a:t>
            </a:r>
          </a:p>
          <a:p>
            <a:pPr marL="285750" indent="-285750">
              <a:buFont typeface="Wingdings" pitchFamily="2" charset="2"/>
              <a:buChar char="v"/>
            </a:pPr>
            <a:endParaRPr lang="it-IT" sz="2400" dirty="0">
              <a:latin typeface="Bahnschrift Light" pitchFamily="34" charset="0"/>
            </a:endParaRPr>
          </a:p>
          <a:p>
            <a:pPr marL="285750" indent="-285750">
              <a:buFont typeface="Wingdings" pitchFamily="2" charset="2"/>
              <a:buChar char="v"/>
            </a:pPr>
            <a:r>
              <a:rPr lang="it-IT" sz="2400" dirty="0">
                <a:latin typeface="Bahnschrift Light" pitchFamily="34" charset="0"/>
              </a:rPr>
              <a:t>The </a:t>
            </a:r>
            <a:r>
              <a:rPr lang="it-IT" sz="2400" dirty="0" err="1">
                <a:latin typeface="Bahnschrift Light" pitchFamily="34" charset="0"/>
              </a:rPr>
              <a:t>miserable</a:t>
            </a:r>
            <a:r>
              <a:rPr lang="it-IT" sz="2400" dirty="0">
                <a:latin typeface="Bahnschrift Light" pitchFamily="34" charset="0"/>
              </a:rPr>
              <a:t> </a:t>
            </a:r>
            <a:r>
              <a:rPr lang="it-IT" sz="2400" dirty="0" err="1">
                <a:latin typeface="Bahnschrift Light" pitchFamily="34" charset="0"/>
              </a:rPr>
              <a:t>condition</a:t>
            </a:r>
            <a:r>
              <a:rPr lang="it-IT" sz="2400" dirty="0">
                <a:latin typeface="Bahnschrift Light" pitchFamily="34" charset="0"/>
              </a:rPr>
              <a:t> of the </a:t>
            </a:r>
            <a:r>
              <a:rPr lang="it-IT" sz="2400" i="1" dirty="0" err="1">
                <a:latin typeface="Bahnschrift Light" pitchFamily="34" charset="0"/>
              </a:rPr>
              <a:t>anhaga</a:t>
            </a:r>
            <a:endParaRPr lang="it-IT" sz="2400" i="1" dirty="0">
              <a:latin typeface="Bahnschrift Light" pitchFamily="34" charset="0"/>
            </a:endParaRPr>
          </a:p>
          <a:p>
            <a:pPr marL="285750" indent="-285750">
              <a:buFont typeface="Wingdings" pitchFamily="2" charset="2"/>
              <a:buChar char="v"/>
            </a:pPr>
            <a:endParaRPr lang="it-IT" sz="2400" i="1" dirty="0">
              <a:latin typeface="Bahnschrift Light" pitchFamily="34" charset="0"/>
            </a:endParaRPr>
          </a:p>
          <a:p>
            <a:pPr marL="285750" indent="-285750">
              <a:buFont typeface="Wingdings" pitchFamily="2" charset="2"/>
              <a:buChar char="v"/>
            </a:pPr>
            <a:r>
              <a:rPr lang="it-IT" sz="2400" i="1" dirty="0" err="1">
                <a:latin typeface="Bahnschrift Light" pitchFamily="34" charset="0"/>
              </a:rPr>
              <a:t>Ubi</a:t>
            </a:r>
            <a:r>
              <a:rPr lang="it-IT" sz="2400" i="1" dirty="0">
                <a:latin typeface="Bahnschrift Light" pitchFamily="34" charset="0"/>
              </a:rPr>
              <a:t> </a:t>
            </a:r>
            <a:r>
              <a:rPr lang="it-IT" sz="2400" i="1" dirty="0" err="1">
                <a:latin typeface="Bahnschrift Light" pitchFamily="34" charset="0"/>
              </a:rPr>
              <a:t>sunt</a:t>
            </a:r>
            <a:r>
              <a:rPr lang="it-IT" sz="2400" i="1" dirty="0">
                <a:latin typeface="Bahnschrift Light" pitchFamily="34" charset="0"/>
              </a:rPr>
              <a:t> </a:t>
            </a:r>
            <a:r>
              <a:rPr lang="it-IT" sz="2400" dirty="0" err="1">
                <a:latin typeface="Bahnschrift Light" pitchFamily="34" charset="0"/>
              </a:rPr>
              <a:t>theme</a:t>
            </a:r>
            <a:endParaRPr lang="it-IT" sz="2400" i="1" dirty="0">
              <a:latin typeface="Bahnschrift Light" pitchFamily="34" charset="0"/>
            </a:endParaRPr>
          </a:p>
        </p:txBody>
      </p:sp>
    </p:spTree>
    <p:extLst>
      <p:ext uri="{BB962C8B-B14F-4D97-AF65-F5344CB8AC3E}">
        <p14:creationId xmlns:p14="http://schemas.microsoft.com/office/powerpoint/2010/main" val="3691206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395536" y="1484784"/>
            <a:ext cx="6120680" cy="830997"/>
          </a:xfrm>
          <a:prstGeom prst="rect">
            <a:avLst/>
          </a:prstGeom>
          <a:noFill/>
        </p:spPr>
        <p:txBody>
          <a:bodyPr wrap="square" rtlCol="0">
            <a:spAutoFit/>
          </a:bodyPr>
          <a:lstStyle/>
          <a:p>
            <a:pPr algn="just"/>
            <a:r>
              <a:rPr lang="en-GB" sz="2400" b="1" dirty="0">
                <a:latin typeface="Bahnschrift Light" pitchFamily="34" charset="0"/>
              </a:rPr>
              <a:t>The description of the wind</a:t>
            </a:r>
          </a:p>
          <a:p>
            <a:pPr algn="just"/>
            <a:endParaRPr lang="en-GB" sz="2400" b="1" dirty="0">
              <a:latin typeface="Bahnschrift Light" pitchFamily="34"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212"/>
          <a:stretch/>
        </p:blipFill>
        <p:spPr bwMode="auto">
          <a:xfrm>
            <a:off x="7063712" y="0"/>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10">
            <a:extLst>
              <a:ext uri="{FF2B5EF4-FFF2-40B4-BE49-F238E27FC236}">
                <a16:creationId xmlns:a16="http://schemas.microsoft.com/office/drawing/2014/main" id="{B885FC70-EECB-44C9-A6AF-5C69643D2FC6}"/>
              </a:ext>
            </a:extLst>
          </p:cNvPr>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INFLUENCE OF </a:t>
            </a:r>
          </a:p>
          <a:p>
            <a:pPr algn="r"/>
            <a:r>
              <a:rPr lang="it-IT" sz="2100" dirty="0">
                <a:latin typeface="Bahnschrift Light" pitchFamily="34" charset="0"/>
              </a:rPr>
              <a:t>OLD ENGLISH ELEGIES</a:t>
            </a:r>
          </a:p>
        </p:txBody>
      </p:sp>
      <p:sp>
        <p:nvSpPr>
          <p:cNvPr id="12" name="CasellaDiTesto 11">
            <a:extLst>
              <a:ext uri="{FF2B5EF4-FFF2-40B4-BE49-F238E27FC236}">
                <a16:creationId xmlns:a16="http://schemas.microsoft.com/office/drawing/2014/main" id="{205128D4-5C5A-42B6-B355-579549542F25}"/>
              </a:ext>
            </a:extLst>
          </p:cNvPr>
          <p:cNvSpPr txBox="1"/>
          <p:nvPr/>
        </p:nvSpPr>
        <p:spPr>
          <a:xfrm>
            <a:off x="395536" y="2060848"/>
            <a:ext cx="6120680" cy="1169551"/>
          </a:xfrm>
          <a:prstGeom prst="rect">
            <a:avLst/>
          </a:prstGeom>
          <a:noFill/>
        </p:spPr>
        <p:txBody>
          <a:bodyPr wrap="square" rtlCol="0">
            <a:spAutoFit/>
          </a:bodyPr>
          <a:lstStyle/>
          <a:p>
            <a:r>
              <a:rPr lang="en-GB" dirty="0" err="1">
                <a:latin typeface="Bahnschrift Light" pitchFamily="34" charset="0"/>
              </a:rPr>
              <a:t>ond</a:t>
            </a:r>
            <a:r>
              <a:rPr lang="en-GB" dirty="0">
                <a:latin typeface="Bahnschrift Light" pitchFamily="34" charset="0"/>
              </a:rPr>
              <a:t> </a:t>
            </a:r>
            <a:r>
              <a:rPr lang="en-GB" dirty="0" err="1">
                <a:latin typeface="Bahnschrift Light" pitchFamily="34" charset="0"/>
              </a:rPr>
              <a:t>þas</a:t>
            </a:r>
            <a:r>
              <a:rPr lang="en-GB" dirty="0">
                <a:latin typeface="Bahnschrift Light" pitchFamily="34" charset="0"/>
              </a:rPr>
              <a:t> </a:t>
            </a:r>
            <a:r>
              <a:rPr lang="en-GB" dirty="0" err="1">
                <a:latin typeface="Bahnschrift Light" pitchFamily="34" charset="0"/>
              </a:rPr>
              <a:t>stanhleoþu</a:t>
            </a:r>
            <a:r>
              <a:rPr lang="en-GB" dirty="0">
                <a:latin typeface="Bahnschrift Light" pitchFamily="34" charset="0"/>
              </a:rPr>
              <a:t>  |  </a:t>
            </a:r>
            <a:r>
              <a:rPr lang="en-GB" dirty="0" err="1">
                <a:latin typeface="Bahnschrift Light" pitchFamily="34" charset="0"/>
              </a:rPr>
              <a:t>stormas</a:t>
            </a:r>
            <a:r>
              <a:rPr lang="en-GB" dirty="0">
                <a:latin typeface="Bahnschrift Light" pitchFamily="34" charset="0"/>
              </a:rPr>
              <a:t> </a:t>
            </a:r>
            <a:r>
              <a:rPr lang="en-GB" dirty="0" err="1">
                <a:latin typeface="Bahnschrift Light" pitchFamily="34" charset="0"/>
              </a:rPr>
              <a:t>cnyssað</a:t>
            </a:r>
            <a:r>
              <a:rPr lang="en-GB" dirty="0">
                <a:latin typeface="Bahnschrift Light" pitchFamily="34" charset="0"/>
              </a:rPr>
              <a:t>,</a:t>
            </a:r>
            <a:endParaRPr lang="it-IT" dirty="0">
              <a:latin typeface="Bahnschrift Light" pitchFamily="34" charset="0"/>
            </a:endParaRPr>
          </a:p>
          <a:p>
            <a:r>
              <a:rPr lang="en-GB" dirty="0" err="1">
                <a:latin typeface="Bahnschrift Light" pitchFamily="34" charset="0"/>
              </a:rPr>
              <a:t>hrið</a:t>
            </a:r>
            <a:r>
              <a:rPr lang="en-GB" dirty="0">
                <a:latin typeface="Bahnschrift Light" pitchFamily="34" charset="0"/>
              </a:rPr>
              <a:t> </a:t>
            </a:r>
            <a:r>
              <a:rPr lang="en-GB" dirty="0" err="1">
                <a:latin typeface="Bahnschrift Light" pitchFamily="34" charset="0"/>
              </a:rPr>
              <a:t>hreosende</a:t>
            </a:r>
            <a:r>
              <a:rPr lang="en-GB" dirty="0">
                <a:latin typeface="Bahnschrift Light" pitchFamily="34" charset="0"/>
              </a:rPr>
              <a:t>  |  </a:t>
            </a:r>
            <a:r>
              <a:rPr lang="en-GB" dirty="0" err="1">
                <a:latin typeface="Bahnschrift Light" pitchFamily="34" charset="0"/>
              </a:rPr>
              <a:t>hrusan</a:t>
            </a:r>
            <a:r>
              <a:rPr lang="en-GB" dirty="0">
                <a:latin typeface="Bahnschrift Light" pitchFamily="34" charset="0"/>
              </a:rPr>
              <a:t> </a:t>
            </a:r>
            <a:r>
              <a:rPr lang="en-GB" dirty="0" err="1">
                <a:latin typeface="Bahnschrift Light" pitchFamily="34" charset="0"/>
              </a:rPr>
              <a:t>bindeð</a:t>
            </a:r>
            <a:r>
              <a:rPr lang="en-GB" dirty="0">
                <a:latin typeface="Bahnschrift Light" pitchFamily="34" charset="0"/>
              </a:rPr>
              <a:t>,</a:t>
            </a:r>
            <a:endParaRPr lang="it-IT" dirty="0">
              <a:latin typeface="Bahnschrift Light" pitchFamily="34" charset="0"/>
            </a:endParaRPr>
          </a:p>
          <a:p>
            <a:r>
              <a:rPr lang="en-GB" dirty="0" err="1">
                <a:latin typeface="Bahnschrift Light" pitchFamily="34" charset="0"/>
              </a:rPr>
              <a:t>wintres</a:t>
            </a:r>
            <a:r>
              <a:rPr lang="en-GB" dirty="0">
                <a:latin typeface="Bahnschrift Light" pitchFamily="34" charset="0"/>
              </a:rPr>
              <a:t> </a:t>
            </a:r>
            <a:r>
              <a:rPr lang="en-GB" dirty="0" err="1">
                <a:latin typeface="Bahnschrift Light" pitchFamily="34" charset="0"/>
              </a:rPr>
              <a:t>woma</a:t>
            </a:r>
            <a:r>
              <a:rPr lang="en-GB" dirty="0">
                <a:latin typeface="Bahnschrift Light" pitchFamily="34" charset="0"/>
              </a:rPr>
              <a:t>,  |  </a:t>
            </a:r>
            <a:r>
              <a:rPr lang="en-GB" dirty="0" err="1">
                <a:latin typeface="Bahnschrift Light" pitchFamily="34" charset="0"/>
              </a:rPr>
              <a:t>þonne</a:t>
            </a:r>
            <a:r>
              <a:rPr lang="en-GB" dirty="0">
                <a:latin typeface="Bahnschrift Light" pitchFamily="34" charset="0"/>
              </a:rPr>
              <a:t> won </a:t>
            </a:r>
            <a:r>
              <a:rPr lang="en-GB" dirty="0" err="1">
                <a:latin typeface="Bahnschrift Light" pitchFamily="34" charset="0"/>
              </a:rPr>
              <a:t>cymeð</a:t>
            </a:r>
            <a:r>
              <a:rPr lang="en-GB" dirty="0">
                <a:latin typeface="Bahnschrift Light" pitchFamily="34" charset="0"/>
              </a:rPr>
              <a:t>,</a:t>
            </a:r>
          </a:p>
          <a:p>
            <a:r>
              <a:rPr lang="en-GB" sz="1600" dirty="0">
                <a:latin typeface="Bahnschrift Light" pitchFamily="34" charset="0"/>
              </a:rPr>
              <a:t>(The Wanderer, ll. 101-3)</a:t>
            </a:r>
            <a:endParaRPr lang="it-IT" sz="1600" dirty="0">
              <a:latin typeface="Bahnschrift Light" pitchFamily="34" charset="0"/>
            </a:endParaRPr>
          </a:p>
        </p:txBody>
      </p:sp>
      <p:sp>
        <p:nvSpPr>
          <p:cNvPr id="13" name="CasellaDiTesto 12">
            <a:extLst>
              <a:ext uri="{FF2B5EF4-FFF2-40B4-BE49-F238E27FC236}">
                <a16:creationId xmlns:a16="http://schemas.microsoft.com/office/drawing/2014/main" id="{3B6DE802-66D8-4A8D-B22D-6D99AD128473}"/>
              </a:ext>
            </a:extLst>
          </p:cNvPr>
          <p:cNvSpPr txBox="1"/>
          <p:nvPr/>
        </p:nvSpPr>
        <p:spPr>
          <a:xfrm>
            <a:off x="395536" y="3487899"/>
            <a:ext cx="6120680" cy="2862322"/>
          </a:xfrm>
          <a:prstGeom prst="rect">
            <a:avLst/>
          </a:prstGeom>
          <a:noFill/>
        </p:spPr>
        <p:txBody>
          <a:bodyPr wrap="square" rtlCol="0">
            <a:spAutoFit/>
          </a:bodyPr>
          <a:lstStyle/>
          <a:p>
            <a:r>
              <a:rPr lang="en-GB" dirty="0">
                <a:latin typeface="Bahnschrift Light" pitchFamily="34" charset="0"/>
              </a:rPr>
              <a:t>NOW </a:t>
            </a:r>
            <a:r>
              <a:rPr lang="en-GB" dirty="0" err="1">
                <a:latin typeface="Bahnschrift Light" pitchFamily="34" charset="0"/>
              </a:rPr>
              <a:t>neȝez</a:t>
            </a:r>
            <a:r>
              <a:rPr lang="en-GB" dirty="0">
                <a:latin typeface="Bahnschrift Light" pitchFamily="34" charset="0"/>
              </a:rPr>
              <a:t>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Nw</a:t>
            </a:r>
            <a:r>
              <a:rPr lang="en-GB" dirty="0">
                <a:latin typeface="Bahnschrift Light" pitchFamily="34" charset="0"/>
              </a:rPr>
              <a:t> </a:t>
            </a:r>
            <a:r>
              <a:rPr lang="en-GB" dirty="0" err="1">
                <a:latin typeface="Bahnschrift Light" pitchFamily="34" charset="0"/>
              </a:rPr>
              <a:t>Ȝere</a:t>
            </a:r>
            <a:r>
              <a:rPr lang="en-GB" dirty="0">
                <a:latin typeface="Bahnschrift Light" pitchFamily="34" charset="0"/>
              </a:rPr>
              <a:t>, and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nyȝt</a:t>
            </a:r>
            <a:r>
              <a:rPr lang="en-GB" dirty="0">
                <a:latin typeface="Bahnschrift Light" pitchFamily="34" charset="0"/>
              </a:rPr>
              <a:t> </a:t>
            </a:r>
            <a:r>
              <a:rPr lang="en-GB" dirty="0" err="1">
                <a:latin typeface="Bahnschrift Light" pitchFamily="34" charset="0"/>
              </a:rPr>
              <a:t>passez</a:t>
            </a:r>
            <a:r>
              <a:rPr lang="en-GB" dirty="0">
                <a:latin typeface="Bahnschrift Light" pitchFamily="34" charset="0"/>
              </a:rPr>
              <a:t>,</a:t>
            </a:r>
            <a:endParaRPr lang="it-IT" dirty="0">
              <a:latin typeface="Bahnschrift Light" pitchFamily="34" charset="0"/>
            </a:endParaRPr>
          </a:p>
          <a:p>
            <a:r>
              <a:rPr lang="en-GB" dirty="0" err="1">
                <a:latin typeface="Bahnschrift Light" pitchFamily="34" charset="0"/>
              </a:rPr>
              <a:t>Þe</a:t>
            </a:r>
            <a:r>
              <a:rPr lang="en-GB" dirty="0">
                <a:latin typeface="Bahnschrift Light" pitchFamily="34" charset="0"/>
              </a:rPr>
              <a:t> day </a:t>
            </a:r>
            <a:r>
              <a:rPr lang="en-GB" dirty="0" err="1">
                <a:latin typeface="Bahnschrift Light" pitchFamily="34" charset="0"/>
              </a:rPr>
              <a:t>dryuez</a:t>
            </a:r>
            <a:r>
              <a:rPr lang="en-GB" dirty="0">
                <a:latin typeface="Bahnschrift Light" pitchFamily="34" charset="0"/>
              </a:rPr>
              <a:t> to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derk</a:t>
            </a:r>
            <a:r>
              <a:rPr lang="en-GB" dirty="0">
                <a:latin typeface="Bahnschrift Light" pitchFamily="34" charset="0"/>
              </a:rPr>
              <a:t>, as </a:t>
            </a:r>
            <a:r>
              <a:rPr lang="en-GB" dirty="0" err="1">
                <a:latin typeface="Bahnschrift Light" pitchFamily="34" charset="0"/>
              </a:rPr>
              <a:t>Dryȝtyn</a:t>
            </a:r>
            <a:r>
              <a:rPr lang="en-GB" dirty="0">
                <a:latin typeface="Bahnschrift Light" pitchFamily="34" charset="0"/>
              </a:rPr>
              <a:t> </a:t>
            </a:r>
            <a:r>
              <a:rPr lang="en-GB" dirty="0" err="1">
                <a:latin typeface="Bahnschrift Light" pitchFamily="34" charset="0"/>
              </a:rPr>
              <a:t>biddez</a:t>
            </a:r>
            <a:r>
              <a:rPr lang="en-GB" dirty="0">
                <a:latin typeface="Bahnschrift Light" pitchFamily="34" charset="0"/>
              </a:rPr>
              <a:t>;</a:t>
            </a:r>
            <a:endParaRPr lang="it-IT" dirty="0">
              <a:latin typeface="Bahnschrift Light" pitchFamily="34" charset="0"/>
            </a:endParaRPr>
          </a:p>
          <a:p>
            <a:r>
              <a:rPr lang="en-GB" dirty="0">
                <a:latin typeface="Bahnschrift Light" pitchFamily="34" charset="0"/>
              </a:rPr>
              <a:t>Bot </a:t>
            </a:r>
            <a:r>
              <a:rPr lang="en-GB" dirty="0" err="1">
                <a:latin typeface="Bahnschrift Light" pitchFamily="34" charset="0"/>
              </a:rPr>
              <a:t>wylde</a:t>
            </a:r>
            <a:r>
              <a:rPr lang="en-GB" dirty="0">
                <a:latin typeface="Bahnschrift Light" pitchFamily="34" charset="0"/>
              </a:rPr>
              <a:t> </a:t>
            </a:r>
            <a:r>
              <a:rPr lang="en-GB" dirty="0" err="1">
                <a:latin typeface="Bahnschrift Light" pitchFamily="34" charset="0"/>
              </a:rPr>
              <a:t>wederez</a:t>
            </a:r>
            <a:r>
              <a:rPr lang="en-GB" dirty="0">
                <a:latin typeface="Bahnschrift Light" pitchFamily="34" charset="0"/>
              </a:rPr>
              <a:t> of </a:t>
            </a:r>
            <a:r>
              <a:rPr lang="en-GB" b="1" dirty="0" err="1">
                <a:latin typeface="Bahnschrift Light" pitchFamily="34" charset="0"/>
              </a:rPr>
              <a:t>þe</a:t>
            </a:r>
            <a:r>
              <a:rPr lang="en-GB" b="1" dirty="0">
                <a:latin typeface="Bahnschrift Light" pitchFamily="34" charset="0"/>
              </a:rPr>
              <a:t> </a:t>
            </a:r>
            <a:r>
              <a:rPr lang="en-GB" b="1" dirty="0" err="1">
                <a:latin typeface="Bahnschrift Light" pitchFamily="34" charset="0"/>
              </a:rPr>
              <a:t>worlde</a:t>
            </a:r>
            <a:r>
              <a:rPr lang="en-GB" b="1" dirty="0">
                <a:latin typeface="Bahnschrift Light" pitchFamily="34" charset="0"/>
              </a:rPr>
              <a:t> </a:t>
            </a:r>
            <a:r>
              <a:rPr lang="en-GB" b="1" dirty="0" err="1">
                <a:latin typeface="Bahnschrift Light" pitchFamily="34" charset="0"/>
              </a:rPr>
              <a:t>wakned</a:t>
            </a:r>
            <a:r>
              <a:rPr lang="en-GB" dirty="0">
                <a:latin typeface="Bahnschrift Light" pitchFamily="34" charset="0"/>
              </a:rPr>
              <a:t> </a:t>
            </a:r>
            <a:r>
              <a:rPr lang="en-GB" dirty="0" err="1">
                <a:latin typeface="Bahnschrift Light" pitchFamily="34" charset="0"/>
              </a:rPr>
              <a:t>þeroute</a:t>
            </a:r>
            <a:r>
              <a:rPr lang="en-GB" dirty="0">
                <a:latin typeface="Bahnschrift Light" pitchFamily="34" charset="0"/>
              </a:rPr>
              <a:t>, </a:t>
            </a:r>
            <a:endParaRPr lang="it-IT" dirty="0">
              <a:latin typeface="Bahnschrift Light" pitchFamily="34" charset="0"/>
            </a:endParaRPr>
          </a:p>
          <a:p>
            <a:r>
              <a:rPr lang="en-GB" dirty="0" err="1">
                <a:latin typeface="Bahnschrift Light" pitchFamily="34" charset="0"/>
              </a:rPr>
              <a:t>Clowdes</a:t>
            </a:r>
            <a:r>
              <a:rPr lang="en-GB" dirty="0">
                <a:latin typeface="Bahnschrift Light" pitchFamily="34" charset="0"/>
              </a:rPr>
              <a:t> </a:t>
            </a:r>
            <a:r>
              <a:rPr lang="en-GB" dirty="0" err="1">
                <a:latin typeface="Bahnschrift Light" pitchFamily="34" charset="0"/>
              </a:rPr>
              <a:t>kesten</a:t>
            </a:r>
            <a:r>
              <a:rPr lang="en-GB" dirty="0">
                <a:latin typeface="Bahnschrift Light" pitchFamily="34" charset="0"/>
              </a:rPr>
              <a:t> </a:t>
            </a:r>
            <a:r>
              <a:rPr lang="en-GB" dirty="0" err="1">
                <a:latin typeface="Bahnschrift Light" pitchFamily="34" charset="0"/>
              </a:rPr>
              <a:t>kenly</a:t>
            </a:r>
            <a:r>
              <a:rPr lang="en-GB" dirty="0">
                <a:latin typeface="Bahnschrift Light" pitchFamily="34" charset="0"/>
              </a:rPr>
              <a:t>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colde</a:t>
            </a:r>
            <a:r>
              <a:rPr lang="en-GB" dirty="0">
                <a:latin typeface="Bahnschrift Light" pitchFamily="34" charset="0"/>
              </a:rPr>
              <a:t> to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erþe</a:t>
            </a:r>
            <a:r>
              <a:rPr lang="en-GB" dirty="0">
                <a:latin typeface="Bahnschrift Light" pitchFamily="34" charset="0"/>
              </a:rPr>
              <a:t>,</a:t>
            </a:r>
            <a:endParaRPr lang="it-IT" dirty="0">
              <a:latin typeface="Bahnschrift Light" pitchFamily="34" charset="0"/>
            </a:endParaRPr>
          </a:p>
          <a:p>
            <a:r>
              <a:rPr lang="en-GB" dirty="0" err="1">
                <a:latin typeface="Bahnschrift Light" pitchFamily="34" charset="0"/>
              </a:rPr>
              <a:t>Wyth</a:t>
            </a:r>
            <a:r>
              <a:rPr lang="en-GB" dirty="0">
                <a:latin typeface="Bahnschrift Light" pitchFamily="34" charset="0"/>
              </a:rPr>
              <a:t> </a:t>
            </a:r>
            <a:r>
              <a:rPr lang="en-GB" dirty="0" err="1">
                <a:latin typeface="Bahnschrift Light" pitchFamily="34" charset="0"/>
              </a:rPr>
              <a:t>nyȝe</a:t>
            </a:r>
            <a:r>
              <a:rPr lang="en-GB" dirty="0">
                <a:latin typeface="Bahnschrift Light" pitchFamily="34" charset="0"/>
              </a:rPr>
              <a:t> </a:t>
            </a:r>
            <a:r>
              <a:rPr lang="en-GB" dirty="0" err="1">
                <a:latin typeface="Bahnschrift Light" pitchFamily="34" charset="0"/>
              </a:rPr>
              <a:t>innoghe</a:t>
            </a:r>
            <a:r>
              <a:rPr lang="en-GB" dirty="0">
                <a:latin typeface="Bahnschrift Light" pitchFamily="34" charset="0"/>
              </a:rPr>
              <a:t> of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norþe</a:t>
            </a:r>
            <a:r>
              <a:rPr lang="en-GB" dirty="0">
                <a:latin typeface="Bahnschrift Light" pitchFamily="34" charset="0"/>
              </a:rPr>
              <a:t>, </a:t>
            </a:r>
            <a:r>
              <a:rPr lang="en-GB" dirty="0" err="1">
                <a:latin typeface="Bahnschrift Light" pitchFamily="34" charset="0"/>
              </a:rPr>
              <a:t>þe</a:t>
            </a:r>
            <a:r>
              <a:rPr lang="en-GB" dirty="0">
                <a:latin typeface="Bahnschrift Light" pitchFamily="34" charset="0"/>
              </a:rPr>
              <a:t> naked to </a:t>
            </a:r>
            <a:r>
              <a:rPr lang="en-GB" dirty="0" err="1">
                <a:latin typeface="Bahnschrift Light" pitchFamily="34" charset="0"/>
              </a:rPr>
              <a:t>tene</a:t>
            </a:r>
            <a:r>
              <a:rPr lang="en-GB" dirty="0">
                <a:latin typeface="Bahnschrift Light" pitchFamily="34" charset="0"/>
              </a:rPr>
              <a:t>; </a:t>
            </a:r>
            <a:endParaRPr lang="it-IT" dirty="0">
              <a:latin typeface="Bahnschrift Light" pitchFamily="34" charset="0"/>
            </a:endParaRPr>
          </a:p>
          <a:p>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snawe</a:t>
            </a:r>
            <a:r>
              <a:rPr lang="en-GB" dirty="0">
                <a:latin typeface="Bahnschrift Light" pitchFamily="34" charset="0"/>
              </a:rPr>
              <a:t> </a:t>
            </a:r>
            <a:r>
              <a:rPr lang="en-GB" dirty="0" err="1">
                <a:latin typeface="Bahnschrift Light" pitchFamily="34" charset="0"/>
              </a:rPr>
              <a:t>snitered</a:t>
            </a:r>
            <a:r>
              <a:rPr lang="en-GB" dirty="0">
                <a:latin typeface="Bahnschrift Light" pitchFamily="34" charset="0"/>
              </a:rPr>
              <a:t> </a:t>
            </a:r>
            <a:r>
              <a:rPr lang="en-GB" dirty="0" err="1">
                <a:latin typeface="Bahnschrift Light" pitchFamily="34" charset="0"/>
              </a:rPr>
              <a:t>ful</a:t>
            </a:r>
            <a:r>
              <a:rPr lang="en-GB" dirty="0">
                <a:latin typeface="Bahnschrift Light" pitchFamily="34" charset="0"/>
              </a:rPr>
              <a:t> </a:t>
            </a:r>
            <a:r>
              <a:rPr lang="en-GB" dirty="0" err="1">
                <a:latin typeface="Bahnschrift Light" pitchFamily="34" charset="0"/>
              </a:rPr>
              <a:t>snart</a:t>
            </a:r>
            <a:r>
              <a:rPr lang="en-GB" dirty="0">
                <a:latin typeface="Bahnschrift Light" pitchFamily="34" charset="0"/>
              </a:rPr>
              <a:t>, </a:t>
            </a:r>
            <a:r>
              <a:rPr lang="en-GB" dirty="0" err="1">
                <a:latin typeface="Bahnschrift Light" pitchFamily="34" charset="0"/>
              </a:rPr>
              <a:t>þat</a:t>
            </a:r>
            <a:r>
              <a:rPr lang="en-GB" dirty="0">
                <a:latin typeface="Bahnschrift Light" pitchFamily="34" charset="0"/>
              </a:rPr>
              <a:t> </a:t>
            </a:r>
            <a:r>
              <a:rPr lang="en-GB" dirty="0" err="1">
                <a:latin typeface="Bahnschrift Light" pitchFamily="34" charset="0"/>
              </a:rPr>
              <a:t>snayped</a:t>
            </a:r>
            <a:r>
              <a:rPr lang="en-GB" dirty="0">
                <a:latin typeface="Bahnschrift Light" pitchFamily="34" charset="0"/>
              </a:rPr>
              <a:t>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wylde</a:t>
            </a:r>
            <a:r>
              <a:rPr lang="en-GB" dirty="0">
                <a:latin typeface="Bahnschrift Light" pitchFamily="34" charset="0"/>
              </a:rPr>
              <a:t>;</a:t>
            </a:r>
            <a:endParaRPr lang="it-IT" dirty="0">
              <a:latin typeface="Bahnschrift Light" pitchFamily="34" charset="0"/>
            </a:endParaRPr>
          </a:p>
          <a:p>
            <a:r>
              <a:rPr lang="en-GB" b="1" dirty="0" err="1">
                <a:latin typeface="Bahnschrift Light" pitchFamily="34" charset="0"/>
              </a:rPr>
              <a:t>Þe</a:t>
            </a:r>
            <a:r>
              <a:rPr lang="en-GB" b="1" dirty="0">
                <a:latin typeface="Bahnschrift Light" pitchFamily="34" charset="0"/>
              </a:rPr>
              <a:t> </a:t>
            </a:r>
            <a:r>
              <a:rPr lang="en-GB" b="1" dirty="0" err="1">
                <a:latin typeface="Bahnschrift Light" pitchFamily="34" charset="0"/>
              </a:rPr>
              <a:t>werbelande</a:t>
            </a:r>
            <a:r>
              <a:rPr lang="en-GB" b="1" dirty="0">
                <a:latin typeface="Bahnschrift Light" pitchFamily="34" charset="0"/>
              </a:rPr>
              <a:t> </a:t>
            </a:r>
            <a:r>
              <a:rPr lang="en-GB" b="1" dirty="0" err="1">
                <a:latin typeface="Bahnschrift Light" pitchFamily="34" charset="0"/>
              </a:rPr>
              <a:t>wynde</a:t>
            </a:r>
            <a:r>
              <a:rPr lang="en-GB" b="1" dirty="0">
                <a:latin typeface="Bahnschrift Light" pitchFamily="34" charset="0"/>
              </a:rPr>
              <a:t> </a:t>
            </a:r>
            <a:r>
              <a:rPr lang="en-GB" b="1" dirty="0" err="1">
                <a:latin typeface="Bahnschrift Light" pitchFamily="34" charset="0"/>
              </a:rPr>
              <a:t>wapped</a:t>
            </a:r>
            <a:r>
              <a:rPr lang="en-GB" b="1" dirty="0">
                <a:latin typeface="Bahnschrift Light" pitchFamily="34" charset="0"/>
              </a:rPr>
              <a:t> fro </a:t>
            </a:r>
            <a:r>
              <a:rPr lang="en-GB" b="1" dirty="0" err="1">
                <a:latin typeface="Bahnschrift Light" pitchFamily="34" charset="0"/>
              </a:rPr>
              <a:t>þe</a:t>
            </a:r>
            <a:r>
              <a:rPr lang="en-GB" b="1" dirty="0">
                <a:latin typeface="Bahnschrift Light" pitchFamily="34" charset="0"/>
              </a:rPr>
              <a:t> </a:t>
            </a:r>
            <a:r>
              <a:rPr lang="en-GB" b="1" dirty="0" err="1">
                <a:latin typeface="Bahnschrift Light" pitchFamily="34" charset="0"/>
              </a:rPr>
              <a:t>hyȝe</a:t>
            </a:r>
            <a:r>
              <a:rPr lang="en-GB" b="1" dirty="0">
                <a:latin typeface="Bahnschrift Light" pitchFamily="34" charset="0"/>
              </a:rPr>
              <a:t>,</a:t>
            </a:r>
            <a:endParaRPr lang="it-IT" b="1" dirty="0">
              <a:latin typeface="Bahnschrift Light" pitchFamily="34" charset="0"/>
            </a:endParaRPr>
          </a:p>
          <a:p>
            <a:r>
              <a:rPr lang="en-GB" b="1" dirty="0">
                <a:latin typeface="Bahnschrift Light" pitchFamily="34" charset="0"/>
              </a:rPr>
              <a:t>And </a:t>
            </a:r>
            <a:r>
              <a:rPr lang="en-GB" b="1" dirty="0" err="1">
                <a:latin typeface="Bahnschrift Light" pitchFamily="34" charset="0"/>
              </a:rPr>
              <a:t>drof</a:t>
            </a:r>
            <a:r>
              <a:rPr lang="en-GB" b="1" dirty="0">
                <a:latin typeface="Bahnschrift Light" pitchFamily="34" charset="0"/>
              </a:rPr>
              <a:t> </a:t>
            </a:r>
            <a:r>
              <a:rPr lang="en-GB" b="1" dirty="0" err="1">
                <a:latin typeface="Bahnschrift Light" pitchFamily="34" charset="0"/>
              </a:rPr>
              <a:t>vche</a:t>
            </a:r>
            <a:r>
              <a:rPr lang="en-GB" b="1" dirty="0">
                <a:latin typeface="Bahnschrift Light" pitchFamily="34" charset="0"/>
              </a:rPr>
              <a:t> dale </a:t>
            </a:r>
            <a:r>
              <a:rPr lang="en-GB" b="1" dirty="0" err="1">
                <a:latin typeface="Bahnschrift Light" pitchFamily="34" charset="0"/>
              </a:rPr>
              <a:t>ful</a:t>
            </a:r>
            <a:r>
              <a:rPr lang="en-GB" b="1" dirty="0">
                <a:latin typeface="Bahnschrift Light" pitchFamily="34" charset="0"/>
              </a:rPr>
              <a:t> of </a:t>
            </a:r>
            <a:r>
              <a:rPr lang="en-GB" b="1" dirty="0" err="1">
                <a:latin typeface="Bahnschrift Light" pitchFamily="34" charset="0"/>
              </a:rPr>
              <a:t>dryftes</a:t>
            </a:r>
            <a:r>
              <a:rPr lang="en-GB" b="1" dirty="0">
                <a:latin typeface="Bahnschrift Light" pitchFamily="34" charset="0"/>
              </a:rPr>
              <a:t> </a:t>
            </a:r>
            <a:r>
              <a:rPr lang="en-GB" b="1" dirty="0" err="1">
                <a:latin typeface="Bahnschrift Light" pitchFamily="34" charset="0"/>
              </a:rPr>
              <a:t>ful</a:t>
            </a:r>
            <a:r>
              <a:rPr lang="en-GB" b="1" dirty="0">
                <a:latin typeface="Bahnschrift Light" pitchFamily="34" charset="0"/>
              </a:rPr>
              <a:t> </a:t>
            </a:r>
            <a:r>
              <a:rPr lang="en-GB" b="1" dirty="0" err="1">
                <a:latin typeface="Bahnschrift Light" pitchFamily="34" charset="0"/>
              </a:rPr>
              <a:t>grete</a:t>
            </a:r>
            <a:r>
              <a:rPr lang="en-GB" b="1" dirty="0">
                <a:latin typeface="Bahnschrift Light" pitchFamily="34" charset="0"/>
              </a:rPr>
              <a:t>.</a:t>
            </a:r>
            <a:endParaRPr lang="it-IT" b="1" dirty="0">
              <a:latin typeface="Bahnschrift Light" pitchFamily="34" charset="0"/>
            </a:endParaRPr>
          </a:p>
          <a:p>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leude</a:t>
            </a:r>
            <a:r>
              <a:rPr lang="en-GB" dirty="0">
                <a:latin typeface="Bahnschrift Light" pitchFamily="34" charset="0"/>
              </a:rPr>
              <a:t> </a:t>
            </a:r>
            <a:r>
              <a:rPr lang="en-GB" dirty="0" err="1">
                <a:latin typeface="Bahnschrift Light" pitchFamily="34" charset="0"/>
              </a:rPr>
              <a:t>lystened</a:t>
            </a:r>
            <a:r>
              <a:rPr lang="en-GB" dirty="0">
                <a:latin typeface="Bahnschrift Light" pitchFamily="34" charset="0"/>
              </a:rPr>
              <a:t> </a:t>
            </a:r>
            <a:r>
              <a:rPr lang="en-GB" dirty="0" err="1">
                <a:latin typeface="Bahnschrift Light" pitchFamily="34" charset="0"/>
              </a:rPr>
              <a:t>ful</a:t>
            </a:r>
            <a:r>
              <a:rPr lang="en-GB" dirty="0">
                <a:latin typeface="Bahnschrift Light" pitchFamily="34" charset="0"/>
              </a:rPr>
              <a:t> </a:t>
            </a:r>
            <a:r>
              <a:rPr lang="en-GB" dirty="0" err="1">
                <a:latin typeface="Bahnschrift Light" pitchFamily="34" charset="0"/>
              </a:rPr>
              <a:t>wel</a:t>
            </a:r>
            <a:r>
              <a:rPr lang="en-GB" dirty="0">
                <a:latin typeface="Bahnschrift Light" pitchFamily="34" charset="0"/>
              </a:rPr>
              <a:t> </a:t>
            </a:r>
            <a:r>
              <a:rPr lang="en-GB" dirty="0" err="1">
                <a:latin typeface="Bahnschrift Light" pitchFamily="34" charset="0"/>
              </a:rPr>
              <a:t>þat</a:t>
            </a:r>
            <a:r>
              <a:rPr lang="en-GB" dirty="0">
                <a:latin typeface="Bahnschrift Light" pitchFamily="34" charset="0"/>
              </a:rPr>
              <a:t> </a:t>
            </a:r>
            <a:r>
              <a:rPr lang="en-GB" dirty="0" err="1">
                <a:latin typeface="Bahnschrift Light" pitchFamily="34" charset="0"/>
              </a:rPr>
              <a:t>leȝ</a:t>
            </a:r>
            <a:r>
              <a:rPr lang="en-GB" dirty="0">
                <a:latin typeface="Bahnschrift Light" pitchFamily="34" charset="0"/>
              </a:rPr>
              <a:t> in his </a:t>
            </a:r>
            <a:r>
              <a:rPr lang="en-GB" dirty="0" err="1">
                <a:latin typeface="Bahnschrift Light" pitchFamily="34" charset="0"/>
              </a:rPr>
              <a:t>bedde</a:t>
            </a:r>
            <a:r>
              <a:rPr lang="en-GB" dirty="0">
                <a:latin typeface="Bahnschrift Light" pitchFamily="34" charset="0"/>
              </a:rPr>
              <a:t>, </a:t>
            </a:r>
          </a:p>
          <a:p>
            <a:r>
              <a:rPr lang="en-GB" dirty="0">
                <a:latin typeface="Bahnschrift Light" pitchFamily="34" charset="0"/>
              </a:rPr>
              <a:t>(ll. 1998-2006)</a:t>
            </a:r>
            <a:endParaRPr lang="it-IT" dirty="0">
              <a:latin typeface="Bahnschrift Light" pitchFamily="34" charset="0"/>
            </a:endParaRPr>
          </a:p>
        </p:txBody>
      </p:sp>
    </p:spTree>
    <p:extLst>
      <p:ext uri="{BB962C8B-B14F-4D97-AF65-F5344CB8AC3E}">
        <p14:creationId xmlns:p14="http://schemas.microsoft.com/office/powerpoint/2010/main" val="2542878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395536" y="2073622"/>
            <a:ext cx="6120680" cy="1631216"/>
          </a:xfrm>
          <a:prstGeom prst="rect">
            <a:avLst/>
          </a:prstGeom>
          <a:noFill/>
        </p:spPr>
        <p:txBody>
          <a:bodyPr wrap="square" rtlCol="0">
            <a:spAutoFit/>
          </a:bodyPr>
          <a:lstStyle/>
          <a:p>
            <a:pPr algn="just"/>
            <a:r>
              <a:rPr lang="en-GB" sz="2000" dirty="0">
                <a:latin typeface="Bahnschrift Light" pitchFamily="34" charset="0"/>
              </a:rPr>
              <a:t>In </a:t>
            </a:r>
            <a:r>
              <a:rPr lang="en-GB" sz="2000" i="1" dirty="0">
                <a:latin typeface="Bahnschrift Light" pitchFamily="34" charset="0"/>
              </a:rPr>
              <a:t>Sir Gawain and the Green Knight</a:t>
            </a:r>
            <a:r>
              <a:rPr lang="en-GB" sz="2000" dirty="0">
                <a:latin typeface="Bahnschrift Light" pitchFamily="34" charset="0"/>
              </a:rPr>
              <a:t>, the image of the wind beating the castle walls echoes that of the wilderness trying to gain room to civilised castles, whereas in the OE elegies, it is a symbol of decay and transience of earthly things.</a:t>
            </a:r>
          </a:p>
        </p:txBody>
      </p:sp>
      <p:sp>
        <p:nvSpPr>
          <p:cNvPr id="10" name="CasellaDiTesto 9"/>
          <p:cNvSpPr txBox="1"/>
          <p:nvPr/>
        </p:nvSpPr>
        <p:spPr>
          <a:xfrm>
            <a:off x="395536" y="3873822"/>
            <a:ext cx="6120680" cy="923330"/>
          </a:xfrm>
          <a:prstGeom prst="rect">
            <a:avLst/>
          </a:prstGeom>
          <a:noFill/>
        </p:spPr>
        <p:txBody>
          <a:bodyPr wrap="square" rtlCol="0">
            <a:spAutoFit/>
          </a:bodyPr>
          <a:lstStyle/>
          <a:p>
            <a:r>
              <a:rPr lang="en-US" dirty="0" err="1">
                <a:latin typeface="Bahnschrift Light" pitchFamily="34" charset="0"/>
              </a:rPr>
              <a:t>Þe</a:t>
            </a:r>
            <a:r>
              <a:rPr lang="en-US" dirty="0">
                <a:latin typeface="Bahnschrift Light" pitchFamily="34" charset="0"/>
              </a:rPr>
              <a:t> </a:t>
            </a:r>
            <a:r>
              <a:rPr lang="en-US" dirty="0" err="1">
                <a:latin typeface="Bahnschrift Light" pitchFamily="34" charset="0"/>
              </a:rPr>
              <a:t>wallez</a:t>
            </a:r>
            <a:r>
              <a:rPr lang="en-US" dirty="0">
                <a:latin typeface="Bahnschrift Light" pitchFamily="34" charset="0"/>
              </a:rPr>
              <a:t> were </a:t>
            </a:r>
            <a:r>
              <a:rPr lang="en-US" dirty="0" err="1">
                <a:latin typeface="Bahnschrift Light" pitchFamily="34" charset="0"/>
              </a:rPr>
              <a:t>wel</a:t>
            </a:r>
            <a:r>
              <a:rPr lang="en-US" dirty="0">
                <a:latin typeface="Bahnschrift Light" pitchFamily="34" charset="0"/>
              </a:rPr>
              <a:t> </a:t>
            </a:r>
            <a:r>
              <a:rPr lang="en-US" dirty="0" err="1">
                <a:latin typeface="Bahnschrift Light" pitchFamily="34" charset="0"/>
              </a:rPr>
              <a:t>arayed</a:t>
            </a:r>
            <a:r>
              <a:rPr lang="en-US" dirty="0">
                <a:latin typeface="Bahnschrift Light" pitchFamily="34" charset="0"/>
              </a:rPr>
              <a:t>,</a:t>
            </a:r>
          </a:p>
          <a:p>
            <a:r>
              <a:rPr lang="en-US" dirty="0">
                <a:latin typeface="Bahnschrift Light" pitchFamily="34" charset="0"/>
              </a:rPr>
              <a:t>Hit </a:t>
            </a:r>
            <a:r>
              <a:rPr lang="en-US" dirty="0" err="1">
                <a:latin typeface="Bahnschrift Light" pitchFamily="34" charset="0"/>
              </a:rPr>
              <a:t>dut</a:t>
            </a:r>
            <a:r>
              <a:rPr lang="en-US" dirty="0">
                <a:latin typeface="Bahnschrift Light" pitchFamily="34" charset="0"/>
              </a:rPr>
              <a:t> </a:t>
            </a:r>
            <a:r>
              <a:rPr lang="en-US" b="1" dirty="0">
                <a:latin typeface="Bahnschrift Light" pitchFamily="34" charset="0"/>
              </a:rPr>
              <a:t>no </a:t>
            </a:r>
            <a:r>
              <a:rPr lang="en-US" b="1" dirty="0" err="1">
                <a:latin typeface="Bahnschrift Light" pitchFamily="34" charset="0"/>
              </a:rPr>
              <a:t>wyndez</a:t>
            </a:r>
            <a:r>
              <a:rPr lang="en-US" b="1" dirty="0">
                <a:latin typeface="Bahnschrift Light" pitchFamily="34" charset="0"/>
              </a:rPr>
              <a:t> </a:t>
            </a:r>
            <a:r>
              <a:rPr lang="en-US" b="1" dirty="0" err="1">
                <a:latin typeface="Bahnschrift Light" pitchFamily="34" charset="0"/>
              </a:rPr>
              <a:t>blaste</a:t>
            </a:r>
            <a:r>
              <a:rPr lang="en-US" dirty="0">
                <a:latin typeface="Bahnschrift Light" pitchFamily="34" charset="0"/>
              </a:rPr>
              <a:t>.</a:t>
            </a:r>
          </a:p>
          <a:p>
            <a:r>
              <a:rPr lang="en-GB" dirty="0">
                <a:latin typeface="Bahnschrift Light" pitchFamily="34" charset="0"/>
              </a:rPr>
              <a:t>(ll. </a:t>
            </a:r>
            <a:r>
              <a:rPr lang="en-GB">
                <a:latin typeface="Bahnschrift Light" pitchFamily="34" charset="0"/>
              </a:rPr>
              <a:t>783-4)</a:t>
            </a:r>
            <a:endParaRPr lang="it-IT" dirty="0">
              <a:latin typeface="Bahnschrift Light" pitchFamily="34" charset="0"/>
            </a:endParaRPr>
          </a:p>
        </p:txBody>
      </p:sp>
      <p:sp>
        <p:nvSpPr>
          <p:cNvPr id="8" name="CasellaDiTesto 7"/>
          <p:cNvSpPr txBox="1"/>
          <p:nvPr/>
        </p:nvSpPr>
        <p:spPr>
          <a:xfrm>
            <a:off x="395536" y="5180999"/>
            <a:ext cx="6120680" cy="1200329"/>
          </a:xfrm>
          <a:prstGeom prst="rect">
            <a:avLst/>
          </a:prstGeom>
          <a:noFill/>
        </p:spPr>
        <p:txBody>
          <a:bodyPr wrap="square" rtlCol="0">
            <a:spAutoFit/>
          </a:bodyPr>
          <a:lstStyle/>
          <a:p>
            <a:r>
              <a:rPr lang="en-GB" dirty="0" err="1">
                <a:latin typeface="Bahnschrift Light" pitchFamily="34" charset="0"/>
              </a:rPr>
              <a:t>swa</a:t>
            </a:r>
            <a:r>
              <a:rPr lang="en-GB" dirty="0">
                <a:latin typeface="Bahnschrift Light" pitchFamily="34" charset="0"/>
              </a:rPr>
              <a:t> nu </a:t>
            </a:r>
            <a:r>
              <a:rPr lang="en-GB" dirty="0" err="1">
                <a:latin typeface="Bahnschrift Light" pitchFamily="34" charset="0"/>
              </a:rPr>
              <a:t>missenlice</a:t>
            </a:r>
            <a:r>
              <a:rPr lang="en-GB" dirty="0">
                <a:latin typeface="Bahnschrift Light" pitchFamily="34" charset="0"/>
              </a:rPr>
              <a:t>  |  </a:t>
            </a:r>
            <a:r>
              <a:rPr lang="en-GB" dirty="0" err="1">
                <a:latin typeface="Bahnschrift Light" pitchFamily="34" charset="0"/>
              </a:rPr>
              <a:t>geond</a:t>
            </a:r>
            <a:r>
              <a:rPr lang="en-GB" dirty="0">
                <a:latin typeface="Bahnschrift Light" pitchFamily="34" charset="0"/>
              </a:rPr>
              <a:t> </a:t>
            </a:r>
            <a:r>
              <a:rPr lang="en-GB" dirty="0" err="1">
                <a:latin typeface="Bahnschrift Light" pitchFamily="34" charset="0"/>
              </a:rPr>
              <a:t>þisne</a:t>
            </a:r>
            <a:r>
              <a:rPr lang="en-GB" dirty="0">
                <a:latin typeface="Bahnschrift Light" pitchFamily="34" charset="0"/>
              </a:rPr>
              <a:t> </a:t>
            </a:r>
            <a:r>
              <a:rPr lang="en-GB" dirty="0" err="1">
                <a:latin typeface="Bahnschrift Light" pitchFamily="34" charset="0"/>
              </a:rPr>
              <a:t>middangeard</a:t>
            </a:r>
            <a:endParaRPr lang="it-IT" dirty="0">
              <a:latin typeface="Bahnschrift Light" pitchFamily="34" charset="0"/>
            </a:endParaRPr>
          </a:p>
          <a:p>
            <a:r>
              <a:rPr lang="en-GB" dirty="0" err="1">
                <a:latin typeface="Bahnschrift Light" pitchFamily="34" charset="0"/>
              </a:rPr>
              <a:t>winde</a:t>
            </a:r>
            <a:r>
              <a:rPr lang="en-GB" dirty="0">
                <a:latin typeface="Bahnschrift Light" pitchFamily="34" charset="0"/>
              </a:rPr>
              <a:t> </a:t>
            </a:r>
            <a:r>
              <a:rPr lang="en-GB" dirty="0" err="1">
                <a:latin typeface="Bahnschrift Light" pitchFamily="34" charset="0"/>
              </a:rPr>
              <a:t>biwaune</a:t>
            </a:r>
            <a:r>
              <a:rPr lang="en-GB" dirty="0">
                <a:latin typeface="Bahnschrift Light" pitchFamily="34" charset="0"/>
              </a:rPr>
              <a:t>  |  </a:t>
            </a:r>
            <a:r>
              <a:rPr lang="en-GB" b="1" dirty="0" err="1">
                <a:latin typeface="Bahnschrift Light" pitchFamily="34" charset="0"/>
              </a:rPr>
              <a:t>weallas</a:t>
            </a:r>
            <a:r>
              <a:rPr lang="en-GB" dirty="0">
                <a:latin typeface="Bahnschrift Light" pitchFamily="34" charset="0"/>
              </a:rPr>
              <a:t> </a:t>
            </a:r>
            <a:r>
              <a:rPr lang="en-GB" dirty="0" err="1">
                <a:latin typeface="Bahnschrift Light" pitchFamily="34" charset="0"/>
              </a:rPr>
              <a:t>stondaþ</a:t>
            </a:r>
            <a:r>
              <a:rPr lang="en-GB" dirty="0">
                <a:latin typeface="Bahnschrift Light" pitchFamily="34" charset="0"/>
              </a:rPr>
              <a:t>,</a:t>
            </a:r>
            <a:endParaRPr lang="it-IT" dirty="0">
              <a:latin typeface="Bahnschrift Light" pitchFamily="34" charset="0"/>
            </a:endParaRPr>
          </a:p>
          <a:p>
            <a:r>
              <a:rPr lang="en-GB" dirty="0" err="1">
                <a:latin typeface="Bahnschrift Light" pitchFamily="34" charset="0"/>
              </a:rPr>
              <a:t>hrime</a:t>
            </a:r>
            <a:r>
              <a:rPr lang="en-GB" dirty="0">
                <a:latin typeface="Bahnschrift Light" pitchFamily="34" charset="0"/>
              </a:rPr>
              <a:t> </a:t>
            </a:r>
            <a:r>
              <a:rPr lang="en-GB" dirty="0" err="1">
                <a:latin typeface="Bahnschrift Light" pitchFamily="34" charset="0"/>
              </a:rPr>
              <a:t>bihrorene</a:t>
            </a:r>
            <a:r>
              <a:rPr lang="en-GB" dirty="0">
                <a:latin typeface="Bahnschrift Light" pitchFamily="34" charset="0"/>
              </a:rPr>
              <a:t>,  |  </a:t>
            </a:r>
            <a:r>
              <a:rPr lang="en-GB" dirty="0" err="1">
                <a:latin typeface="Bahnschrift Light" pitchFamily="34" charset="0"/>
              </a:rPr>
              <a:t>hryðge</a:t>
            </a:r>
            <a:r>
              <a:rPr lang="en-GB" dirty="0">
                <a:latin typeface="Bahnschrift Light" pitchFamily="34" charset="0"/>
              </a:rPr>
              <a:t> </a:t>
            </a:r>
            <a:r>
              <a:rPr lang="en-GB" dirty="0" err="1">
                <a:latin typeface="Bahnschrift Light" pitchFamily="34" charset="0"/>
              </a:rPr>
              <a:t>þa</a:t>
            </a:r>
            <a:r>
              <a:rPr lang="en-GB" dirty="0">
                <a:latin typeface="Bahnschrift Light" pitchFamily="34" charset="0"/>
              </a:rPr>
              <a:t> </a:t>
            </a:r>
            <a:r>
              <a:rPr lang="en-GB" b="1" dirty="0" err="1">
                <a:latin typeface="Bahnschrift Light" pitchFamily="34" charset="0"/>
              </a:rPr>
              <a:t>ederas</a:t>
            </a:r>
            <a:r>
              <a:rPr lang="en-GB" dirty="0">
                <a:latin typeface="Bahnschrift Light" pitchFamily="34" charset="0"/>
              </a:rPr>
              <a:t>; </a:t>
            </a:r>
          </a:p>
          <a:p>
            <a:r>
              <a:rPr lang="en-GB" dirty="0">
                <a:latin typeface="Bahnschrift Light" pitchFamily="34" charset="0"/>
              </a:rPr>
              <a:t>(The Wanderer, ll. 75-7)</a:t>
            </a:r>
            <a:endParaRPr lang="it-IT" dirty="0">
              <a:latin typeface="Bahnschrift Light" pitchFamily="34" charset="0"/>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610"/>
          <a:stretch/>
        </p:blipFill>
        <p:spPr bwMode="auto">
          <a:xfrm>
            <a:off x="7063712" y="1"/>
            <a:ext cx="2116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10">
            <a:extLst>
              <a:ext uri="{FF2B5EF4-FFF2-40B4-BE49-F238E27FC236}">
                <a16:creationId xmlns:a16="http://schemas.microsoft.com/office/drawing/2014/main" id="{0EA37923-4B28-43D3-AE48-06772896908B}"/>
              </a:ext>
            </a:extLst>
          </p:cNvPr>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INFLUENCE OF </a:t>
            </a:r>
          </a:p>
          <a:p>
            <a:pPr algn="r"/>
            <a:r>
              <a:rPr lang="it-IT" sz="2100" dirty="0">
                <a:latin typeface="Bahnschrift Light" pitchFamily="34" charset="0"/>
              </a:rPr>
              <a:t>OLD ENGLISH ELEGIES</a:t>
            </a:r>
          </a:p>
        </p:txBody>
      </p:sp>
      <p:sp>
        <p:nvSpPr>
          <p:cNvPr id="13" name="CasellaDiTesto 12">
            <a:extLst>
              <a:ext uri="{FF2B5EF4-FFF2-40B4-BE49-F238E27FC236}">
                <a16:creationId xmlns:a16="http://schemas.microsoft.com/office/drawing/2014/main" id="{8126951B-D49B-4EE3-BD5E-4DD422DAB769}"/>
              </a:ext>
            </a:extLst>
          </p:cNvPr>
          <p:cNvSpPr txBox="1"/>
          <p:nvPr/>
        </p:nvSpPr>
        <p:spPr>
          <a:xfrm>
            <a:off x="395536" y="1484784"/>
            <a:ext cx="6120680" cy="400110"/>
          </a:xfrm>
          <a:prstGeom prst="rect">
            <a:avLst/>
          </a:prstGeom>
          <a:noFill/>
        </p:spPr>
        <p:txBody>
          <a:bodyPr wrap="square" rtlCol="0">
            <a:spAutoFit/>
          </a:bodyPr>
          <a:lstStyle/>
          <a:p>
            <a:pPr algn="just"/>
            <a:r>
              <a:rPr lang="en-GB" sz="2000" b="1" dirty="0">
                <a:latin typeface="Bahnschrift Light" pitchFamily="34" charset="0"/>
              </a:rPr>
              <a:t>The wind has changed its symbolic value.</a:t>
            </a:r>
          </a:p>
        </p:txBody>
      </p:sp>
    </p:spTree>
    <p:extLst>
      <p:ext uri="{BB962C8B-B14F-4D97-AF65-F5344CB8AC3E}">
        <p14:creationId xmlns:p14="http://schemas.microsoft.com/office/powerpoint/2010/main" val="36622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705"/>
          <a:stretch/>
        </p:blipFill>
        <p:spPr bwMode="auto">
          <a:xfrm>
            <a:off x="7063712" y="1"/>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395536" y="1484784"/>
            <a:ext cx="6120680" cy="1631216"/>
          </a:xfrm>
          <a:prstGeom prst="rect">
            <a:avLst/>
          </a:prstGeom>
          <a:noFill/>
        </p:spPr>
        <p:txBody>
          <a:bodyPr wrap="square" rtlCol="0">
            <a:spAutoFit/>
          </a:bodyPr>
          <a:lstStyle/>
          <a:p>
            <a:pPr algn="just"/>
            <a:r>
              <a:rPr lang="en-GB" sz="2000" b="1" dirty="0">
                <a:latin typeface="Bahnschrift Light" pitchFamily="34" charset="0"/>
              </a:rPr>
              <a:t>Although the chaotic wilderness is promptly transformed in the orderly creation of God by the power of Christian prayers, some elements related to popular folklore and  Norse and Celtic legends are still evoked.</a:t>
            </a:r>
          </a:p>
        </p:txBody>
      </p:sp>
      <p:sp>
        <p:nvSpPr>
          <p:cNvPr id="10" name="CasellaDiTesto 9"/>
          <p:cNvSpPr txBox="1"/>
          <p:nvPr/>
        </p:nvSpPr>
        <p:spPr>
          <a:xfrm>
            <a:off x="395536" y="3314015"/>
            <a:ext cx="6120680" cy="3139321"/>
          </a:xfrm>
          <a:prstGeom prst="rect">
            <a:avLst/>
          </a:prstGeom>
          <a:noFill/>
        </p:spPr>
        <p:txBody>
          <a:bodyPr wrap="square" rtlCol="0">
            <a:spAutoFit/>
          </a:bodyPr>
          <a:lstStyle/>
          <a:p>
            <a:r>
              <a:rPr lang="it-IT" dirty="0">
                <a:latin typeface="Bahnschrift Light" pitchFamily="34" charset="0"/>
              </a:rPr>
              <a:t>Bi a </a:t>
            </a:r>
            <a:r>
              <a:rPr lang="it-IT" dirty="0" err="1">
                <a:latin typeface="Bahnschrift Light" pitchFamily="34" charset="0"/>
              </a:rPr>
              <a:t>mounte</a:t>
            </a:r>
            <a:r>
              <a:rPr lang="it-IT" dirty="0">
                <a:latin typeface="Bahnschrift Light" pitchFamily="34" charset="0"/>
              </a:rPr>
              <a:t> on </a:t>
            </a:r>
            <a:r>
              <a:rPr lang="it-IT" dirty="0" err="1">
                <a:latin typeface="Bahnschrift Light" pitchFamily="34" charset="0"/>
              </a:rPr>
              <a:t>þe</a:t>
            </a:r>
            <a:r>
              <a:rPr lang="it-IT" dirty="0">
                <a:latin typeface="Bahnschrift Light" pitchFamily="34" charset="0"/>
              </a:rPr>
              <a:t> </a:t>
            </a:r>
            <a:r>
              <a:rPr lang="it-IT" dirty="0" err="1">
                <a:latin typeface="Bahnschrift Light" pitchFamily="34" charset="0"/>
              </a:rPr>
              <a:t>morne</a:t>
            </a:r>
            <a:r>
              <a:rPr lang="it-IT" dirty="0">
                <a:latin typeface="Bahnschrift Light" pitchFamily="34" charset="0"/>
              </a:rPr>
              <a:t> </a:t>
            </a:r>
            <a:r>
              <a:rPr lang="it-IT" b="1" dirty="0" err="1">
                <a:latin typeface="Bahnschrift Light" pitchFamily="34" charset="0"/>
              </a:rPr>
              <a:t>meryly</a:t>
            </a:r>
            <a:r>
              <a:rPr lang="it-IT" dirty="0">
                <a:latin typeface="Bahnschrift Light" pitchFamily="34" charset="0"/>
              </a:rPr>
              <a:t> he </a:t>
            </a:r>
            <a:r>
              <a:rPr lang="it-IT" dirty="0" err="1">
                <a:latin typeface="Bahnschrift Light" pitchFamily="34" charset="0"/>
              </a:rPr>
              <a:t>rydes</a:t>
            </a:r>
            <a:endParaRPr lang="it-IT" dirty="0">
              <a:latin typeface="Bahnschrift Light" pitchFamily="34" charset="0"/>
            </a:endParaRPr>
          </a:p>
          <a:p>
            <a:r>
              <a:rPr lang="it-IT" dirty="0" err="1">
                <a:latin typeface="Bahnschrift Light" pitchFamily="34" charset="0"/>
              </a:rPr>
              <a:t>Into</a:t>
            </a:r>
            <a:r>
              <a:rPr lang="it-IT" dirty="0">
                <a:latin typeface="Bahnschrift Light" pitchFamily="34" charset="0"/>
              </a:rPr>
              <a:t> a </a:t>
            </a:r>
            <a:r>
              <a:rPr lang="it-IT" dirty="0" err="1">
                <a:latin typeface="Bahnschrift Light" pitchFamily="34" charset="0"/>
              </a:rPr>
              <a:t>forest</a:t>
            </a:r>
            <a:r>
              <a:rPr lang="it-IT" dirty="0">
                <a:latin typeface="Bahnschrift Light" pitchFamily="34" charset="0"/>
              </a:rPr>
              <a:t> </a:t>
            </a:r>
            <a:r>
              <a:rPr lang="it-IT" dirty="0" err="1">
                <a:latin typeface="Bahnschrift Light" pitchFamily="34" charset="0"/>
              </a:rPr>
              <a:t>ful</a:t>
            </a:r>
            <a:r>
              <a:rPr lang="it-IT" dirty="0">
                <a:latin typeface="Bahnschrift Light" pitchFamily="34" charset="0"/>
              </a:rPr>
              <a:t> </a:t>
            </a:r>
            <a:r>
              <a:rPr lang="it-IT" dirty="0" err="1">
                <a:latin typeface="Bahnschrift Light" pitchFamily="34" charset="0"/>
              </a:rPr>
              <a:t>dep</a:t>
            </a:r>
            <a:r>
              <a:rPr lang="it-IT" dirty="0">
                <a:latin typeface="Bahnschrift Light" pitchFamily="34" charset="0"/>
              </a:rPr>
              <a:t>, </a:t>
            </a:r>
            <a:r>
              <a:rPr lang="it-IT" dirty="0" err="1">
                <a:latin typeface="Bahnschrift Light" pitchFamily="34" charset="0"/>
              </a:rPr>
              <a:t>þat</a:t>
            </a:r>
            <a:r>
              <a:rPr lang="it-IT" dirty="0">
                <a:latin typeface="Bahnschrift Light" pitchFamily="34" charset="0"/>
              </a:rPr>
              <a:t> </a:t>
            </a:r>
            <a:r>
              <a:rPr lang="it-IT" b="1" dirty="0" err="1">
                <a:latin typeface="Bahnschrift Light" pitchFamily="34" charset="0"/>
              </a:rPr>
              <a:t>ferly</a:t>
            </a:r>
            <a:r>
              <a:rPr lang="it-IT" b="1" dirty="0">
                <a:latin typeface="Bahnschrift Light" pitchFamily="34" charset="0"/>
              </a:rPr>
              <a:t> </a:t>
            </a:r>
            <a:r>
              <a:rPr lang="it-IT" b="1" dirty="0" err="1">
                <a:latin typeface="Bahnschrift Light" pitchFamily="34" charset="0"/>
              </a:rPr>
              <a:t>watz</a:t>
            </a:r>
            <a:r>
              <a:rPr lang="it-IT" b="1" dirty="0">
                <a:latin typeface="Bahnschrift Light" pitchFamily="34" charset="0"/>
              </a:rPr>
              <a:t> </a:t>
            </a:r>
            <a:r>
              <a:rPr lang="it-IT" b="1" dirty="0" err="1">
                <a:latin typeface="Bahnschrift Light" pitchFamily="34" charset="0"/>
              </a:rPr>
              <a:t>wylde</a:t>
            </a:r>
            <a:r>
              <a:rPr lang="it-IT" dirty="0">
                <a:latin typeface="Bahnschrift Light" pitchFamily="34" charset="0"/>
              </a:rPr>
              <a:t>,</a:t>
            </a:r>
          </a:p>
          <a:p>
            <a:r>
              <a:rPr lang="it-IT" dirty="0" err="1">
                <a:latin typeface="Bahnschrift Light" pitchFamily="34" charset="0"/>
              </a:rPr>
              <a:t>Hiȝe</a:t>
            </a:r>
            <a:r>
              <a:rPr lang="it-IT" dirty="0">
                <a:latin typeface="Bahnschrift Light" pitchFamily="34" charset="0"/>
              </a:rPr>
              <a:t> </a:t>
            </a:r>
            <a:r>
              <a:rPr lang="it-IT" dirty="0" err="1">
                <a:latin typeface="Bahnschrift Light" pitchFamily="34" charset="0"/>
              </a:rPr>
              <a:t>hillez</a:t>
            </a:r>
            <a:r>
              <a:rPr lang="it-IT" dirty="0">
                <a:latin typeface="Bahnschrift Light" pitchFamily="34" charset="0"/>
              </a:rPr>
              <a:t> on </a:t>
            </a:r>
            <a:r>
              <a:rPr lang="it-IT" dirty="0" err="1">
                <a:latin typeface="Bahnschrift Light" pitchFamily="34" charset="0"/>
              </a:rPr>
              <a:t>vche</a:t>
            </a:r>
            <a:r>
              <a:rPr lang="it-IT" dirty="0">
                <a:latin typeface="Bahnschrift Light" pitchFamily="34" charset="0"/>
              </a:rPr>
              <a:t> a </a:t>
            </a:r>
            <a:r>
              <a:rPr lang="it-IT" dirty="0" err="1">
                <a:latin typeface="Bahnschrift Light" pitchFamily="34" charset="0"/>
              </a:rPr>
              <a:t>halue</a:t>
            </a:r>
            <a:r>
              <a:rPr lang="it-IT" dirty="0">
                <a:latin typeface="Bahnschrift Light" pitchFamily="34" charset="0"/>
              </a:rPr>
              <a:t>, and </a:t>
            </a:r>
            <a:r>
              <a:rPr lang="it-IT" dirty="0" err="1">
                <a:latin typeface="Bahnschrift Light" pitchFamily="34" charset="0"/>
              </a:rPr>
              <a:t>holtwodez</a:t>
            </a:r>
            <a:r>
              <a:rPr lang="it-IT" dirty="0">
                <a:latin typeface="Bahnschrift Light" pitchFamily="34" charset="0"/>
              </a:rPr>
              <a:t> </a:t>
            </a:r>
            <a:r>
              <a:rPr lang="it-IT" dirty="0" err="1">
                <a:latin typeface="Bahnschrift Light" pitchFamily="34" charset="0"/>
              </a:rPr>
              <a:t>vnder</a:t>
            </a:r>
            <a:endParaRPr lang="it-IT" dirty="0">
              <a:latin typeface="Bahnschrift Light" pitchFamily="34" charset="0"/>
            </a:endParaRPr>
          </a:p>
          <a:p>
            <a:r>
              <a:rPr lang="it-IT" dirty="0">
                <a:latin typeface="Bahnschrift Light" pitchFamily="34" charset="0"/>
              </a:rPr>
              <a:t>Of hore </a:t>
            </a:r>
            <a:r>
              <a:rPr lang="it-IT" b="1" dirty="0" err="1">
                <a:latin typeface="Bahnschrift Light" pitchFamily="34" charset="0"/>
              </a:rPr>
              <a:t>okez</a:t>
            </a:r>
            <a:r>
              <a:rPr lang="it-IT" dirty="0">
                <a:latin typeface="Bahnschrift Light" pitchFamily="34" charset="0"/>
              </a:rPr>
              <a:t> </a:t>
            </a:r>
            <a:r>
              <a:rPr lang="it-IT" dirty="0" err="1">
                <a:latin typeface="Bahnschrift Light" pitchFamily="34" charset="0"/>
              </a:rPr>
              <a:t>ful</a:t>
            </a:r>
            <a:r>
              <a:rPr lang="it-IT" dirty="0">
                <a:latin typeface="Bahnschrift Light" pitchFamily="34" charset="0"/>
              </a:rPr>
              <a:t> </a:t>
            </a:r>
            <a:r>
              <a:rPr lang="it-IT" dirty="0" err="1">
                <a:latin typeface="Bahnschrift Light" pitchFamily="34" charset="0"/>
              </a:rPr>
              <a:t>hoge</a:t>
            </a:r>
            <a:r>
              <a:rPr lang="it-IT" dirty="0">
                <a:latin typeface="Bahnschrift Light" pitchFamily="34" charset="0"/>
              </a:rPr>
              <a:t> a </a:t>
            </a:r>
            <a:r>
              <a:rPr lang="it-IT" dirty="0" err="1">
                <a:latin typeface="Bahnschrift Light" pitchFamily="34" charset="0"/>
              </a:rPr>
              <a:t>hundreth</a:t>
            </a:r>
            <a:r>
              <a:rPr lang="it-IT" dirty="0">
                <a:latin typeface="Bahnschrift Light" pitchFamily="34" charset="0"/>
              </a:rPr>
              <a:t> </a:t>
            </a:r>
            <a:r>
              <a:rPr lang="it-IT" dirty="0" err="1">
                <a:latin typeface="Bahnschrift Light" pitchFamily="34" charset="0"/>
              </a:rPr>
              <a:t>togeder</a:t>
            </a:r>
            <a:r>
              <a:rPr lang="it-IT" dirty="0">
                <a:latin typeface="Bahnschrift Light" pitchFamily="34" charset="0"/>
              </a:rPr>
              <a:t>;</a:t>
            </a:r>
          </a:p>
          <a:p>
            <a:r>
              <a:rPr lang="it-IT" dirty="0" err="1">
                <a:latin typeface="Bahnschrift Light" pitchFamily="34" charset="0"/>
              </a:rPr>
              <a:t>Þe</a:t>
            </a:r>
            <a:r>
              <a:rPr lang="it-IT" dirty="0">
                <a:latin typeface="Bahnschrift Light" pitchFamily="34" charset="0"/>
              </a:rPr>
              <a:t> </a:t>
            </a:r>
            <a:r>
              <a:rPr lang="it-IT" b="1" dirty="0" err="1">
                <a:latin typeface="Bahnschrift Light" pitchFamily="34" charset="0"/>
              </a:rPr>
              <a:t>hasel</a:t>
            </a:r>
            <a:r>
              <a:rPr lang="it-IT" dirty="0">
                <a:latin typeface="Bahnschrift Light" pitchFamily="34" charset="0"/>
              </a:rPr>
              <a:t> and </a:t>
            </a:r>
            <a:r>
              <a:rPr lang="it-IT" dirty="0" err="1">
                <a:latin typeface="Bahnschrift Light" pitchFamily="34" charset="0"/>
              </a:rPr>
              <a:t>þe</a:t>
            </a:r>
            <a:r>
              <a:rPr lang="it-IT" dirty="0">
                <a:latin typeface="Bahnschrift Light" pitchFamily="34" charset="0"/>
              </a:rPr>
              <a:t> </a:t>
            </a:r>
            <a:r>
              <a:rPr lang="it-IT" b="1" dirty="0" err="1">
                <a:latin typeface="Bahnschrift Light" pitchFamily="34" charset="0"/>
              </a:rPr>
              <a:t>haȝþorne</a:t>
            </a:r>
            <a:r>
              <a:rPr lang="it-IT" dirty="0">
                <a:latin typeface="Bahnschrift Light" pitchFamily="34" charset="0"/>
              </a:rPr>
              <a:t> </a:t>
            </a:r>
            <a:r>
              <a:rPr lang="it-IT" dirty="0" err="1">
                <a:latin typeface="Bahnschrift Light" pitchFamily="34" charset="0"/>
              </a:rPr>
              <a:t>were</a:t>
            </a:r>
            <a:r>
              <a:rPr lang="it-IT" dirty="0">
                <a:latin typeface="Bahnschrift Light" pitchFamily="34" charset="0"/>
              </a:rPr>
              <a:t> </a:t>
            </a:r>
            <a:r>
              <a:rPr lang="it-IT" dirty="0" err="1">
                <a:latin typeface="Bahnschrift Light" pitchFamily="34" charset="0"/>
              </a:rPr>
              <a:t>harled</a:t>
            </a:r>
            <a:r>
              <a:rPr lang="it-IT" dirty="0">
                <a:latin typeface="Bahnschrift Light" pitchFamily="34" charset="0"/>
              </a:rPr>
              <a:t> al </a:t>
            </a:r>
            <a:r>
              <a:rPr lang="it-IT" dirty="0" err="1">
                <a:latin typeface="Bahnschrift Light" pitchFamily="34" charset="0"/>
              </a:rPr>
              <a:t>samen</a:t>
            </a:r>
            <a:r>
              <a:rPr lang="it-IT" dirty="0">
                <a:latin typeface="Bahnschrift Light" pitchFamily="34" charset="0"/>
              </a:rPr>
              <a:t>,</a:t>
            </a:r>
          </a:p>
          <a:p>
            <a:r>
              <a:rPr lang="it-IT" dirty="0">
                <a:latin typeface="Bahnschrift Light" pitchFamily="34" charset="0"/>
              </a:rPr>
              <a:t>With </a:t>
            </a:r>
            <a:r>
              <a:rPr lang="it-IT" dirty="0" err="1">
                <a:latin typeface="Bahnschrift Light" pitchFamily="34" charset="0"/>
              </a:rPr>
              <a:t>roȝe</a:t>
            </a:r>
            <a:r>
              <a:rPr lang="it-IT" dirty="0">
                <a:latin typeface="Bahnschrift Light" pitchFamily="34" charset="0"/>
              </a:rPr>
              <a:t> </a:t>
            </a:r>
            <a:r>
              <a:rPr lang="it-IT" dirty="0" err="1">
                <a:latin typeface="Bahnschrift Light" pitchFamily="34" charset="0"/>
              </a:rPr>
              <a:t>raged</a:t>
            </a:r>
            <a:r>
              <a:rPr lang="it-IT" dirty="0">
                <a:latin typeface="Bahnschrift Light" pitchFamily="34" charset="0"/>
              </a:rPr>
              <a:t> </a:t>
            </a:r>
            <a:r>
              <a:rPr lang="it-IT" b="1" dirty="0">
                <a:latin typeface="Bahnschrift Light" pitchFamily="34" charset="0"/>
              </a:rPr>
              <a:t>mosse</a:t>
            </a:r>
            <a:r>
              <a:rPr lang="it-IT" dirty="0">
                <a:latin typeface="Bahnschrift Light" pitchFamily="34" charset="0"/>
              </a:rPr>
              <a:t> </a:t>
            </a:r>
            <a:r>
              <a:rPr lang="it-IT" dirty="0" err="1">
                <a:latin typeface="Bahnschrift Light" pitchFamily="34" charset="0"/>
              </a:rPr>
              <a:t>rayled</a:t>
            </a:r>
            <a:r>
              <a:rPr lang="it-IT" dirty="0">
                <a:latin typeface="Bahnschrift Light" pitchFamily="34" charset="0"/>
              </a:rPr>
              <a:t> </a:t>
            </a:r>
            <a:r>
              <a:rPr lang="it-IT" dirty="0" err="1">
                <a:latin typeface="Bahnschrift Light" pitchFamily="34" charset="0"/>
              </a:rPr>
              <a:t>aywhere</a:t>
            </a:r>
            <a:r>
              <a:rPr lang="it-IT" dirty="0">
                <a:latin typeface="Bahnschrift Light" pitchFamily="34" charset="0"/>
              </a:rPr>
              <a:t>,</a:t>
            </a:r>
          </a:p>
          <a:p>
            <a:r>
              <a:rPr lang="it-IT" dirty="0">
                <a:latin typeface="Bahnschrift Light" pitchFamily="34" charset="0"/>
              </a:rPr>
              <a:t>With </a:t>
            </a:r>
            <a:r>
              <a:rPr lang="it-IT" dirty="0" err="1">
                <a:latin typeface="Bahnschrift Light" pitchFamily="34" charset="0"/>
              </a:rPr>
              <a:t>mony</a:t>
            </a:r>
            <a:r>
              <a:rPr lang="it-IT" dirty="0">
                <a:latin typeface="Bahnschrift Light" pitchFamily="34" charset="0"/>
              </a:rPr>
              <a:t> </a:t>
            </a:r>
            <a:r>
              <a:rPr lang="it-IT" dirty="0" err="1">
                <a:latin typeface="Bahnschrift Light" pitchFamily="34" charset="0"/>
              </a:rPr>
              <a:t>bryddez</a:t>
            </a:r>
            <a:r>
              <a:rPr lang="it-IT" dirty="0">
                <a:latin typeface="Bahnschrift Light" pitchFamily="34" charset="0"/>
              </a:rPr>
              <a:t> </a:t>
            </a:r>
            <a:r>
              <a:rPr lang="it-IT" dirty="0" err="1">
                <a:latin typeface="Bahnschrift Light" pitchFamily="34" charset="0"/>
              </a:rPr>
              <a:t>vnblyþe</a:t>
            </a:r>
            <a:r>
              <a:rPr lang="it-IT" dirty="0">
                <a:latin typeface="Bahnschrift Light" pitchFamily="34" charset="0"/>
              </a:rPr>
              <a:t> </a:t>
            </a:r>
            <a:r>
              <a:rPr lang="it-IT" dirty="0" err="1">
                <a:latin typeface="Bahnschrift Light" pitchFamily="34" charset="0"/>
              </a:rPr>
              <a:t>vpon</a:t>
            </a:r>
            <a:r>
              <a:rPr lang="it-IT" dirty="0">
                <a:latin typeface="Bahnschrift Light" pitchFamily="34" charset="0"/>
              </a:rPr>
              <a:t> bare </a:t>
            </a:r>
            <a:r>
              <a:rPr lang="it-IT" dirty="0" err="1">
                <a:latin typeface="Bahnschrift Light" pitchFamily="34" charset="0"/>
              </a:rPr>
              <a:t>twyges</a:t>
            </a:r>
            <a:r>
              <a:rPr lang="it-IT" dirty="0">
                <a:latin typeface="Bahnschrift Light" pitchFamily="34" charset="0"/>
              </a:rPr>
              <a:t>,</a:t>
            </a:r>
          </a:p>
          <a:p>
            <a:r>
              <a:rPr lang="it-IT" dirty="0" err="1">
                <a:latin typeface="Bahnschrift Light" pitchFamily="34" charset="0"/>
              </a:rPr>
              <a:t>Þat</a:t>
            </a:r>
            <a:r>
              <a:rPr lang="it-IT" dirty="0">
                <a:latin typeface="Bahnschrift Light" pitchFamily="34" charset="0"/>
              </a:rPr>
              <a:t> </a:t>
            </a:r>
            <a:r>
              <a:rPr lang="it-IT" dirty="0" err="1">
                <a:latin typeface="Bahnschrift Light" pitchFamily="34" charset="0"/>
              </a:rPr>
              <a:t>pitosly</a:t>
            </a:r>
            <a:r>
              <a:rPr lang="it-IT" dirty="0">
                <a:latin typeface="Bahnschrift Light" pitchFamily="34" charset="0"/>
              </a:rPr>
              <a:t> </a:t>
            </a:r>
            <a:r>
              <a:rPr lang="it-IT" dirty="0" err="1">
                <a:latin typeface="Bahnschrift Light" pitchFamily="34" charset="0"/>
              </a:rPr>
              <a:t>þer</a:t>
            </a:r>
            <a:r>
              <a:rPr lang="it-IT" dirty="0">
                <a:latin typeface="Bahnschrift Light" pitchFamily="34" charset="0"/>
              </a:rPr>
              <a:t> </a:t>
            </a:r>
            <a:r>
              <a:rPr lang="it-IT" dirty="0" err="1">
                <a:latin typeface="Bahnschrift Light" pitchFamily="34" charset="0"/>
              </a:rPr>
              <a:t>piped</a:t>
            </a:r>
            <a:r>
              <a:rPr lang="it-IT" dirty="0">
                <a:latin typeface="Bahnschrift Light" pitchFamily="34" charset="0"/>
              </a:rPr>
              <a:t> for </a:t>
            </a:r>
            <a:r>
              <a:rPr lang="it-IT" dirty="0" err="1">
                <a:latin typeface="Bahnschrift Light" pitchFamily="34" charset="0"/>
              </a:rPr>
              <a:t>pyne</a:t>
            </a:r>
            <a:r>
              <a:rPr lang="it-IT" dirty="0">
                <a:latin typeface="Bahnschrift Light" pitchFamily="34" charset="0"/>
              </a:rPr>
              <a:t> of </a:t>
            </a:r>
            <a:r>
              <a:rPr lang="it-IT" dirty="0" err="1">
                <a:latin typeface="Bahnschrift Light" pitchFamily="34" charset="0"/>
              </a:rPr>
              <a:t>þe</a:t>
            </a:r>
            <a:r>
              <a:rPr lang="it-IT" dirty="0">
                <a:latin typeface="Bahnschrift Light" pitchFamily="34" charset="0"/>
              </a:rPr>
              <a:t> </a:t>
            </a:r>
            <a:r>
              <a:rPr lang="it-IT" dirty="0" err="1">
                <a:latin typeface="Bahnschrift Light" pitchFamily="34" charset="0"/>
              </a:rPr>
              <a:t>colde</a:t>
            </a:r>
            <a:r>
              <a:rPr lang="it-IT" dirty="0">
                <a:latin typeface="Bahnschrift Light" pitchFamily="34" charset="0"/>
              </a:rPr>
              <a:t>.</a:t>
            </a:r>
          </a:p>
          <a:p>
            <a:r>
              <a:rPr lang="it-IT" dirty="0" err="1">
                <a:latin typeface="Bahnschrift Light" pitchFamily="34" charset="0"/>
              </a:rPr>
              <a:t>Þe</a:t>
            </a:r>
            <a:r>
              <a:rPr lang="it-IT" dirty="0">
                <a:latin typeface="Bahnschrift Light" pitchFamily="34" charset="0"/>
              </a:rPr>
              <a:t> </a:t>
            </a:r>
            <a:r>
              <a:rPr lang="it-IT" dirty="0" err="1">
                <a:latin typeface="Bahnschrift Light" pitchFamily="34" charset="0"/>
              </a:rPr>
              <a:t>gome</a:t>
            </a:r>
            <a:r>
              <a:rPr lang="it-IT" dirty="0">
                <a:latin typeface="Bahnschrift Light" pitchFamily="34" charset="0"/>
              </a:rPr>
              <a:t> </a:t>
            </a:r>
            <a:r>
              <a:rPr lang="it-IT" dirty="0" err="1">
                <a:latin typeface="Bahnschrift Light" pitchFamily="34" charset="0"/>
              </a:rPr>
              <a:t>vpon</a:t>
            </a:r>
            <a:r>
              <a:rPr lang="it-IT" dirty="0">
                <a:latin typeface="Bahnschrift Light" pitchFamily="34" charset="0"/>
              </a:rPr>
              <a:t> </a:t>
            </a:r>
            <a:r>
              <a:rPr lang="it-IT" dirty="0" err="1">
                <a:latin typeface="Bahnschrift Light" pitchFamily="34" charset="0"/>
              </a:rPr>
              <a:t>Gryngolet</a:t>
            </a:r>
            <a:r>
              <a:rPr lang="it-IT" dirty="0">
                <a:latin typeface="Bahnschrift Light" pitchFamily="34" charset="0"/>
              </a:rPr>
              <a:t> </a:t>
            </a:r>
            <a:r>
              <a:rPr lang="it-IT" dirty="0" err="1">
                <a:latin typeface="Bahnschrift Light" pitchFamily="34" charset="0"/>
              </a:rPr>
              <a:t>glydez</a:t>
            </a:r>
            <a:r>
              <a:rPr lang="it-IT" dirty="0">
                <a:latin typeface="Bahnschrift Light" pitchFamily="34" charset="0"/>
              </a:rPr>
              <a:t> </a:t>
            </a:r>
            <a:r>
              <a:rPr lang="it-IT" dirty="0" err="1">
                <a:latin typeface="Bahnschrift Light" pitchFamily="34" charset="0"/>
              </a:rPr>
              <a:t>hem</a:t>
            </a:r>
            <a:r>
              <a:rPr lang="it-IT" dirty="0">
                <a:latin typeface="Bahnschrift Light" pitchFamily="34" charset="0"/>
              </a:rPr>
              <a:t> </a:t>
            </a:r>
            <a:r>
              <a:rPr lang="it-IT" dirty="0" err="1">
                <a:latin typeface="Bahnschrift Light" pitchFamily="34" charset="0"/>
              </a:rPr>
              <a:t>vnder</a:t>
            </a:r>
            <a:r>
              <a:rPr lang="it-IT" dirty="0">
                <a:latin typeface="Bahnschrift Light" pitchFamily="34" charset="0"/>
              </a:rPr>
              <a:t>,</a:t>
            </a:r>
          </a:p>
          <a:p>
            <a:r>
              <a:rPr lang="it-IT" dirty="0" err="1">
                <a:latin typeface="Bahnschrift Light" pitchFamily="34" charset="0"/>
              </a:rPr>
              <a:t>Þurȝ</a:t>
            </a:r>
            <a:r>
              <a:rPr lang="it-IT" dirty="0">
                <a:latin typeface="Bahnschrift Light" pitchFamily="34" charset="0"/>
              </a:rPr>
              <a:t> </a:t>
            </a:r>
            <a:r>
              <a:rPr lang="it-IT" dirty="0" err="1">
                <a:latin typeface="Bahnschrift Light" pitchFamily="34" charset="0"/>
              </a:rPr>
              <a:t>mony</a:t>
            </a:r>
            <a:r>
              <a:rPr lang="it-IT" dirty="0">
                <a:latin typeface="Bahnschrift Light" pitchFamily="34" charset="0"/>
              </a:rPr>
              <a:t> </a:t>
            </a:r>
            <a:r>
              <a:rPr lang="it-IT" b="1" dirty="0" err="1">
                <a:latin typeface="Bahnschrift Light" pitchFamily="34" charset="0"/>
              </a:rPr>
              <a:t>misy</a:t>
            </a:r>
            <a:r>
              <a:rPr lang="it-IT" b="1" dirty="0">
                <a:latin typeface="Bahnschrift Light" pitchFamily="34" charset="0"/>
              </a:rPr>
              <a:t> and </a:t>
            </a:r>
            <a:r>
              <a:rPr lang="it-IT" b="1" dirty="0" err="1">
                <a:latin typeface="Bahnschrift Light" pitchFamily="34" charset="0"/>
              </a:rPr>
              <a:t>myre</a:t>
            </a:r>
            <a:r>
              <a:rPr lang="it-IT" dirty="0">
                <a:latin typeface="Bahnschrift Light" pitchFamily="34" charset="0"/>
              </a:rPr>
              <a:t>, </a:t>
            </a:r>
            <a:r>
              <a:rPr lang="it-IT" dirty="0" err="1">
                <a:latin typeface="Bahnschrift Light" pitchFamily="34" charset="0"/>
              </a:rPr>
              <a:t>mon</a:t>
            </a:r>
            <a:r>
              <a:rPr lang="it-IT" dirty="0">
                <a:latin typeface="Bahnschrift Light" pitchFamily="34" charset="0"/>
              </a:rPr>
              <a:t> al </a:t>
            </a:r>
            <a:r>
              <a:rPr lang="it-IT" dirty="0" err="1">
                <a:latin typeface="Bahnschrift Light" pitchFamily="34" charset="0"/>
              </a:rPr>
              <a:t>hym</a:t>
            </a:r>
            <a:r>
              <a:rPr lang="it-IT" dirty="0">
                <a:latin typeface="Bahnschrift Light" pitchFamily="34" charset="0"/>
              </a:rPr>
              <a:t> </a:t>
            </a:r>
            <a:r>
              <a:rPr lang="it-IT" dirty="0" err="1">
                <a:latin typeface="Bahnschrift Light" pitchFamily="34" charset="0"/>
              </a:rPr>
              <a:t>one</a:t>
            </a:r>
            <a:r>
              <a:rPr lang="it-IT" dirty="0">
                <a:latin typeface="Bahnschrift Light" pitchFamily="34" charset="0"/>
              </a:rPr>
              <a:t>,</a:t>
            </a:r>
          </a:p>
          <a:p>
            <a:r>
              <a:rPr lang="it-IT" dirty="0">
                <a:latin typeface="Bahnschrift Light" pitchFamily="34" charset="0"/>
              </a:rPr>
              <a:t>(</a:t>
            </a:r>
            <a:r>
              <a:rPr lang="it-IT" dirty="0" err="1">
                <a:latin typeface="Bahnschrift Light" pitchFamily="34" charset="0"/>
              </a:rPr>
              <a:t>ll.</a:t>
            </a:r>
            <a:r>
              <a:rPr lang="it-IT" dirty="0">
                <a:latin typeface="Bahnschrift Light" pitchFamily="34" charset="0"/>
              </a:rPr>
              <a:t> 740-9)</a:t>
            </a:r>
          </a:p>
        </p:txBody>
      </p:sp>
      <p:sp>
        <p:nvSpPr>
          <p:cNvPr id="8" name="CasellaDiTesto 7">
            <a:extLst>
              <a:ext uri="{FF2B5EF4-FFF2-40B4-BE49-F238E27FC236}">
                <a16:creationId xmlns:a16="http://schemas.microsoft.com/office/drawing/2014/main" id="{78AAA5FE-8627-4C20-AEAD-43A926187C25}"/>
              </a:ext>
            </a:extLst>
          </p:cNvPr>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INFLUENCE OF </a:t>
            </a:r>
          </a:p>
          <a:p>
            <a:pPr algn="r"/>
            <a:r>
              <a:rPr lang="it-IT" sz="2100" dirty="0">
                <a:latin typeface="Bahnschrift Light" pitchFamily="34" charset="0"/>
              </a:rPr>
              <a:t>POPULAR FOLKLORE</a:t>
            </a:r>
          </a:p>
        </p:txBody>
      </p:sp>
    </p:spTree>
    <p:extLst>
      <p:ext uri="{BB962C8B-B14F-4D97-AF65-F5344CB8AC3E}">
        <p14:creationId xmlns:p14="http://schemas.microsoft.com/office/powerpoint/2010/main" val="3587034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415498"/>
          </a:xfrm>
          <a:prstGeom prst="rect">
            <a:avLst/>
          </a:prstGeom>
          <a:noFill/>
        </p:spPr>
        <p:txBody>
          <a:bodyPr wrap="square" rtlCol="0">
            <a:spAutoFit/>
          </a:bodyPr>
          <a:lstStyle/>
          <a:p>
            <a:pPr algn="r"/>
            <a:r>
              <a:rPr lang="it-IT" sz="2100" dirty="0">
                <a:latin typeface="Bahnschrift Light" pitchFamily="34" charset="0"/>
              </a:rPr>
              <a:t>COTTON MS NERO A X/2</a:t>
            </a:r>
          </a:p>
        </p:txBody>
      </p:sp>
      <p:sp>
        <p:nvSpPr>
          <p:cNvPr id="8" name="CasellaDiTesto 7"/>
          <p:cNvSpPr txBox="1"/>
          <p:nvPr/>
        </p:nvSpPr>
        <p:spPr>
          <a:xfrm>
            <a:off x="467544" y="1340768"/>
            <a:ext cx="6120680" cy="4955203"/>
          </a:xfrm>
          <a:prstGeom prst="rect">
            <a:avLst/>
          </a:prstGeom>
          <a:noFill/>
        </p:spPr>
        <p:txBody>
          <a:bodyPr wrap="square" rtlCol="0">
            <a:spAutoFit/>
          </a:bodyPr>
          <a:lstStyle/>
          <a:p>
            <a:pPr algn="just"/>
            <a:r>
              <a:rPr lang="en-GB" sz="2400" b="1" dirty="0">
                <a:latin typeface="Bahnschrift Light" pitchFamily="34" charset="0"/>
              </a:rPr>
              <a:t>Cotton MS Nero A X/2 – general information</a:t>
            </a:r>
          </a:p>
          <a:p>
            <a:endParaRPr lang="en-GB" sz="2400" dirty="0">
              <a:latin typeface="Bahnschrift Light" pitchFamily="34" charset="0"/>
            </a:endParaRPr>
          </a:p>
          <a:p>
            <a:pPr marL="342900" indent="-342900" algn="just">
              <a:buFont typeface="Wingdings" pitchFamily="2" charset="2"/>
              <a:buChar char="v"/>
            </a:pPr>
            <a:r>
              <a:rPr lang="en-GB" sz="2000" dirty="0">
                <a:latin typeface="Bahnschrift Light" pitchFamily="34" charset="0"/>
              </a:rPr>
              <a:t>The manuscript is composed of four texts presumably by the same author (whose identity remains unknown) </a:t>
            </a:r>
          </a:p>
          <a:p>
            <a:pPr marL="342900" indent="-342900" algn="just">
              <a:buFont typeface="Wingdings" pitchFamily="2" charset="2"/>
              <a:buChar char="v"/>
            </a:pPr>
            <a:endParaRPr lang="en-GB" sz="2000" dirty="0">
              <a:latin typeface="Bahnschrift Light" pitchFamily="34" charset="0"/>
            </a:endParaRPr>
          </a:p>
          <a:p>
            <a:pPr marL="342900" indent="-342900" algn="just">
              <a:buFont typeface="Wingdings" pitchFamily="2" charset="2"/>
              <a:buChar char="v"/>
            </a:pPr>
            <a:r>
              <a:rPr lang="en-GB" sz="2000" dirty="0">
                <a:latin typeface="Bahnschrift Light" pitchFamily="34" charset="0"/>
              </a:rPr>
              <a:t>Pearl (dream vision), Patience and Cleanness (homiletic texts), and SGGK (Arthurian romance)</a:t>
            </a:r>
          </a:p>
          <a:p>
            <a:pPr marL="342900" indent="-342900" algn="just">
              <a:buFont typeface="Wingdings" pitchFamily="2" charset="2"/>
              <a:buChar char="v"/>
            </a:pPr>
            <a:endParaRPr lang="en-GB" sz="2000" dirty="0">
              <a:latin typeface="Bahnschrift Light" pitchFamily="34" charset="0"/>
            </a:endParaRPr>
          </a:p>
          <a:p>
            <a:pPr marL="342900" indent="-342900" algn="just">
              <a:buFont typeface="Wingdings" pitchFamily="2" charset="2"/>
              <a:buChar char="v"/>
            </a:pPr>
            <a:r>
              <a:rPr lang="en-GB" sz="2000" i="1" dirty="0">
                <a:latin typeface="Bahnschrift Light" pitchFamily="34" charset="0"/>
              </a:rPr>
              <a:t>Codex </a:t>
            </a:r>
            <a:r>
              <a:rPr lang="en-GB" sz="2000" i="1" dirty="0" err="1">
                <a:latin typeface="Bahnschrift Light" pitchFamily="34" charset="0"/>
              </a:rPr>
              <a:t>unicus</a:t>
            </a:r>
            <a:endParaRPr lang="en-GB" sz="2000" i="1" dirty="0">
              <a:latin typeface="Bahnschrift Light" pitchFamily="34" charset="0"/>
            </a:endParaRPr>
          </a:p>
          <a:p>
            <a:pPr marL="342900" indent="-342900" algn="just">
              <a:buFont typeface="Wingdings" pitchFamily="2" charset="2"/>
              <a:buChar char="v"/>
            </a:pPr>
            <a:endParaRPr lang="en-GB" sz="2000" dirty="0">
              <a:latin typeface="Bahnschrift Light" pitchFamily="34" charset="0"/>
            </a:endParaRPr>
          </a:p>
          <a:p>
            <a:pPr marL="342900" indent="-342900" algn="just">
              <a:buFont typeface="Wingdings" pitchFamily="2" charset="2"/>
              <a:buChar char="v"/>
            </a:pPr>
            <a:r>
              <a:rPr lang="en-GB" sz="2000" dirty="0">
                <a:latin typeface="Bahnschrift Light" pitchFamily="34" charset="0"/>
              </a:rPr>
              <a:t>Only surviving manuscript entirely consisting of alliterative poetry in ME</a:t>
            </a:r>
          </a:p>
          <a:p>
            <a:pPr marL="342900" indent="-342900" algn="just">
              <a:buFont typeface="Wingdings" pitchFamily="2" charset="2"/>
              <a:buChar char="v"/>
            </a:pPr>
            <a:endParaRPr lang="en-GB" sz="2400" dirty="0">
              <a:latin typeface="Bahnschrift Light" pitchFamily="34" charset="0"/>
            </a:endParaRP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705"/>
          <a:stretch/>
        </p:blipFill>
        <p:spPr bwMode="auto">
          <a:xfrm>
            <a:off x="7063712" y="1"/>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449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705"/>
          <a:stretch/>
        </p:blipFill>
        <p:spPr bwMode="auto">
          <a:xfrm>
            <a:off x="7063712" y="1"/>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395536" y="1484784"/>
            <a:ext cx="6120680" cy="5016758"/>
          </a:xfrm>
          <a:prstGeom prst="rect">
            <a:avLst/>
          </a:prstGeom>
          <a:noFill/>
        </p:spPr>
        <p:txBody>
          <a:bodyPr wrap="square" rtlCol="0">
            <a:spAutoFit/>
          </a:bodyPr>
          <a:lstStyle/>
          <a:p>
            <a:pPr algn="just"/>
            <a:r>
              <a:rPr lang="en-GB" sz="2000" dirty="0">
                <a:latin typeface="Bahnschrift Light" pitchFamily="34" charset="0"/>
              </a:rPr>
              <a:t>Emergence of elements inherited from popular folklore:</a:t>
            </a:r>
          </a:p>
          <a:p>
            <a:pPr algn="just"/>
            <a:endParaRPr lang="en-GB" sz="2000" dirty="0">
              <a:latin typeface="Bahnschrift Light" pitchFamily="34" charset="0"/>
            </a:endParaRPr>
          </a:p>
          <a:p>
            <a:pPr marL="342900" indent="-342900" algn="just">
              <a:buFont typeface="Wingdings" pitchFamily="2" charset="2"/>
              <a:buChar char="v"/>
            </a:pPr>
            <a:r>
              <a:rPr lang="en-GB" sz="1600" i="1" dirty="0" err="1">
                <a:latin typeface="Bahnschrift Light" pitchFamily="34" charset="0"/>
              </a:rPr>
              <a:t>Misy</a:t>
            </a:r>
            <a:r>
              <a:rPr lang="en-GB" sz="1600" i="1" dirty="0">
                <a:latin typeface="Bahnschrift Light" pitchFamily="34" charset="0"/>
              </a:rPr>
              <a:t> and </a:t>
            </a:r>
            <a:r>
              <a:rPr lang="en-GB" sz="1600" i="1" dirty="0" err="1">
                <a:latin typeface="Bahnschrift Light" pitchFamily="34" charset="0"/>
              </a:rPr>
              <a:t>myre</a:t>
            </a:r>
            <a:r>
              <a:rPr lang="en-GB" sz="1600" dirty="0">
                <a:latin typeface="Bahnschrift Light" pitchFamily="34" charset="0"/>
              </a:rPr>
              <a:t> </a:t>
            </a:r>
            <a:r>
              <a:rPr lang="en-GB" sz="1600" dirty="0">
                <a:latin typeface="Bahnschrift Light" pitchFamily="34" charset="0"/>
                <a:sym typeface="Wingdings" pitchFamily="2" charset="2"/>
              </a:rPr>
              <a:t> </a:t>
            </a:r>
            <a:r>
              <a:rPr lang="en-GB" sz="1600" dirty="0">
                <a:latin typeface="Bahnschrift Light" pitchFamily="34" charset="0"/>
              </a:rPr>
              <a:t>mires used to be surrounded by an aura of mystery and abhorrence,</a:t>
            </a:r>
          </a:p>
          <a:p>
            <a:pPr marL="342900" indent="-342900" algn="just">
              <a:buFont typeface="Wingdings" pitchFamily="2" charset="2"/>
              <a:buChar char="v"/>
            </a:pPr>
            <a:endParaRPr lang="en-GB" sz="1600" dirty="0">
              <a:latin typeface="Bahnschrift Light" pitchFamily="34" charset="0"/>
            </a:endParaRPr>
          </a:p>
          <a:p>
            <a:pPr marL="342900" indent="-342900" algn="just">
              <a:buFont typeface="Wingdings" pitchFamily="2" charset="2"/>
              <a:buChar char="v"/>
            </a:pPr>
            <a:r>
              <a:rPr lang="en-GB" sz="1600" dirty="0" err="1">
                <a:latin typeface="Bahnschrift Light" pitchFamily="34" charset="0"/>
              </a:rPr>
              <a:t>berȝ</a:t>
            </a:r>
            <a:r>
              <a:rPr lang="en-GB" sz="1600" dirty="0">
                <a:latin typeface="Bahnschrift Light" pitchFamily="34" charset="0"/>
              </a:rPr>
              <a:t> </a:t>
            </a:r>
            <a:r>
              <a:rPr lang="en-GB" sz="1600" dirty="0">
                <a:latin typeface="Bahnschrift Light" pitchFamily="34" charset="0"/>
                <a:sym typeface="Wingdings" pitchFamily="2" charset="2"/>
              </a:rPr>
              <a:t> </a:t>
            </a:r>
            <a:r>
              <a:rPr lang="en-GB" sz="1600" dirty="0">
                <a:latin typeface="Bahnschrift Light" pitchFamily="34" charset="0"/>
              </a:rPr>
              <a:t>inherited from both Celtic and Norse mythology, according to which the tumuli were inhabited by hostile elfish creatures.</a:t>
            </a:r>
          </a:p>
          <a:p>
            <a:pPr marL="342900" indent="-342900" algn="just">
              <a:buFont typeface="Wingdings" pitchFamily="2" charset="2"/>
              <a:buChar char="v"/>
            </a:pPr>
            <a:endParaRPr lang="en-GB" sz="1600" dirty="0">
              <a:latin typeface="Bahnschrift Light" pitchFamily="34" charset="0"/>
            </a:endParaRPr>
          </a:p>
          <a:p>
            <a:pPr algn="just"/>
            <a:r>
              <a:rPr lang="en-GB" sz="2000" dirty="0">
                <a:latin typeface="Bahnschrift Light" pitchFamily="34" charset="0"/>
              </a:rPr>
              <a:t>Further ambiguity:</a:t>
            </a:r>
          </a:p>
          <a:p>
            <a:pPr marL="342900" indent="-342900" algn="just">
              <a:buFont typeface="Wingdings" pitchFamily="2" charset="2"/>
              <a:buChar char="v"/>
            </a:pPr>
            <a:endParaRPr lang="en-GB" sz="1600" dirty="0">
              <a:latin typeface="Bahnschrift Light" pitchFamily="34" charset="0"/>
            </a:endParaRPr>
          </a:p>
          <a:p>
            <a:pPr marL="342900" indent="-342900" algn="just">
              <a:buFont typeface="Wingdings" pitchFamily="2" charset="2"/>
              <a:buChar char="v"/>
            </a:pPr>
            <a:r>
              <a:rPr lang="en-GB" sz="1600" dirty="0">
                <a:latin typeface="Bahnschrift Light" pitchFamily="34" charset="0"/>
              </a:rPr>
              <a:t>the landscape appears to be still “ferly </a:t>
            </a:r>
            <a:r>
              <a:rPr lang="en-GB" sz="1600" dirty="0" err="1">
                <a:latin typeface="Bahnschrift Light" pitchFamily="34" charset="0"/>
              </a:rPr>
              <a:t>wylde</a:t>
            </a:r>
            <a:r>
              <a:rPr lang="en-GB" sz="1600" dirty="0">
                <a:latin typeface="Bahnschrift Light" pitchFamily="34" charset="0"/>
              </a:rPr>
              <a:t>” (l. 741)</a:t>
            </a:r>
          </a:p>
          <a:p>
            <a:pPr algn="just"/>
            <a:endParaRPr lang="en-GB" sz="1600" dirty="0">
              <a:latin typeface="Bahnschrift Light" pitchFamily="34" charset="0"/>
            </a:endParaRPr>
          </a:p>
          <a:p>
            <a:pPr algn="just"/>
            <a:r>
              <a:rPr lang="en-GB" sz="1600" dirty="0">
                <a:latin typeface="Bahnschrift Light" pitchFamily="34" charset="0"/>
              </a:rPr>
              <a:t>	  </a:t>
            </a:r>
            <a:r>
              <a:rPr lang="en-GB" sz="1600" i="1" dirty="0">
                <a:latin typeface="Bahnschrift Light" pitchFamily="34" charset="0"/>
              </a:rPr>
              <a:t>Ferly = 	1) </a:t>
            </a:r>
            <a:r>
              <a:rPr lang="en-GB" sz="1600" dirty="0">
                <a:latin typeface="Bahnschrift Light" pitchFamily="34" charset="0"/>
              </a:rPr>
              <a:t>exceedingly (referred to a real deep 			forest)</a:t>
            </a:r>
          </a:p>
          <a:p>
            <a:pPr algn="just"/>
            <a:r>
              <a:rPr lang="en-GB" sz="1600" dirty="0">
                <a:latin typeface="Bahnschrift Light" pitchFamily="34" charset="0"/>
              </a:rPr>
              <a:t>		2) terribly  (forest still related to the 			marvellous, and thus </a:t>
            </a:r>
            <a:r>
              <a:rPr lang="en-GB" sz="1600" i="1" dirty="0" err="1">
                <a:latin typeface="Bahnschrift Light" pitchFamily="34" charset="0"/>
              </a:rPr>
              <a:t>terribilis</a:t>
            </a:r>
            <a:r>
              <a:rPr lang="en-GB" sz="1600" i="1" dirty="0">
                <a:latin typeface="Bahnschrift Light" pitchFamily="34" charset="0"/>
              </a:rPr>
              <a:t> =</a:t>
            </a:r>
            <a:r>
              <a:rPr lang="en-GB" sz="1600" dirty="0">
                <a:latin typeface="Bahnschrift Light" pitchFamily="34" charset="0"/>
              </a:rPr>
              <a:t> uncanny, 		beyond human comprehension) </a:t>
            </a:r>
          </a:p>
        </p:txBody>
      </p:sp>
      <p:sp>
        <p:nvSpPr>
          <p:cNvPr id="8" name="CasellaDiTesto 7">
            <a:extLst>
              <a:ext uri="{FF2B5EF4-FFF2-40B4-BE49-F238E27FC236}">
                <a16:creationId xmlns:a16="http://schemas.microsoft.com/office/drawing/2014/main" id="{5B3770CD-7C68-4367-A71E-D43CAF31FD8F}"/>
              </a:ext>
            </a:extLst>
          </p:cNvPr>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INFLUENCE OF </a:t>
            </a:r>
          </a:p>
          <a:p>
            <a:pPr algn="r"/>
            <a:r>
              <a:rPr lang="it-IT" sz="2100" dirty="0">
                <a:latin typeface="Bahnschrift Light" pitchFamily="34" charset="0"/>
              </a:rPr>
              <a:t>POPULAR FOLKLORE</a:t>
            </a:r>
          </a:p>
        </p:txBody>
      </p:sp>
    </p:spTree>
    <p:extLst>
      <p:ext uri="{BB962C8B-B14F-4D97-AF65-F5344CB8AC3E}">
        <p14:creationId xmlns:p14="http://schemas.microsoft.com/office/powerpoint/2010/main" val="1347251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395536" y="1484784"/>
            <a:ext cx="6120680" cy="1015663"/>
          </a:xfrm>
          <a:prstGeom prst="rect">
            <a:avLst/>
          </a:prstGeom>
          <a:noFill/>
        </p:spPr>
        <p:txBody>
          <a:bodyPr wrap="square" rtlCol="0">
            <a:spAutoFit/>
          </a:bodyPr>
          <a:lstStyle/>
          <a:p>
            <a:pPr algn="just"/>
            <a:r>
              <a:rPr lang="en-GB" sz="2000" dirty="0">
                <a:latin typeface="Bahnschrift Light" pitchFamily="34" charset="0"/>
              </a:rPr>
              <a:t>The description of the natural landscape completely paralysed by ice is intertwined with elements reminiscent of popular folklore. </a:t>
            </a:r>
          </a:p>
        </p:txBody>
      </p:sp>
      <p:sp>
        <p:nvSpPr>
          <p:cNvPr id="10" name="CasellaDiTesto 9"/>
          <p:cNvSpPr txBox="1"/>
          <p:nvPr/>
        </p:nvSpPr>
        <p:spPr>
          <a:xfrm>
            <a:off x="395536" y="2704852"/>
            <a:ext cx="6120680" cy="2308324"/>
          </a:xfrm>
          <a:prstGeom prst="rect">
            <a:avLst/>
          </a:prstGeom>
          <a:noFill/>
        </p:spPr>
        <p:txBody>
          <a:bodyPr wrap="square" rtlCol="0">
            <a:spAutoFit/>
          </a:bodyPr>
          <a:lstStyle/>
          <a:p>
            <a:r>
              <a:rPr lang="en-GB" dirty="0" err="1">
                <a:latin typeface="Bahnschrift Light" pitchFamily="34" charset="0"/>
              </a:rPr>
              <a:t>Þay</a:t>
            </a:r>
            <a:r>
              <a:rPr lang="en-GB" dirty="0">
                <a:latin typeface="Bahnschrift Light" pitchFamily="34" charset="0"/>
              </a:rPr>
              <a:t> </a:t>
            </a:r>
            <a:r>
              <a:rPr lang="en-GB" dirty="0" err="1">
                <a:latin typeface="Bahnschrift Light" pitchFamily="34" charset="0"/>
              </a:rPr>
              <a:t>boȝen</a:t>
            </a:r>
            <a:r>
              <a:rPr lang="en-GB" dirty="0">
                <a:latin typeface="Bahnschrift Light" pitchFamily="34" charset="0"/>
              </a:rPr>
              <a:t> bi </a:t>
            </a:r>
            <a:r>
              <a:rPr lang="en-GB" dirty="0" err="1">
                <a:latin typeface="Bahnschrift Light" pitchFamily="34" charset="0"/>
              </a:rPr>
              <a:t>bonkkez</a:t>
            </a:r>
            <a:r>
              <a:rPr lang="en-GB" dirty="0">
                <a:latin typeface="Bahnschrift Light" pitchFamily="34" charset="0"/>
              </a:rPr>
              <a:t> </a:t>
            </a:r>
            <a:r>
              <a:rPr lang="en-GB" dirty="0" err="1">
                <a:latin typeface="Bahnschrift Light" pitchFamily="34" charset="0"/>
              </a:rPr>
              <a:t>þer</a:t>
            </a:r>
            <a:r>
              <a:rPr lang="en-GB" dirty="0">
                <a:latin typeface="Bahnschrift Light" pitchFamily="34" charset="0"/>
              </a:rPr>
              <a:t> </a:t>
            </a:r>
            <a:r>
              <a:rPr lang="en-GB" dirty="0" err="1">
                <a:latin typeface="Bahnschrift Light" pitchFamily="34" charset="0"/>
              </a:rPr>
              <a:t>boȝez</a:t>
            </a:r>
            <a:r>
              <a:rPr lang="en-GB" dirty="0">
                <a:latin typeface="Bahnschrift Light" pitchFamily="34" charset="0"/>
              </a:rPr>
              <a:t> </a:t>
            </a:r>
            <a:r>
              <a:rPr lang="en-GB" dirty="0" err="1">
                <a:latin typeface="Bahnschrift Light" pitchFamily="34" charset="0"/>
              </a:rPr>
              <a:t>ar</a:t>
            </a:r>
            <a:r>
              <a:rPr lang="en-GB" dirty="0">
                <a:latin typeface="Bahnschrift Light" pitchFamily="34" charset="0"/>
              </a:rPr>
              <a:t> bare, </a:t>
            </a:r>
            <a:endParaRPr lang="it-IT" dirty="0">
              <a:latin typeface="Bahnschrift Light" pitchFamily="34" charset="0"/>
            </a:endParaRPr>
          </a:p>
          <a:p>
            <a:r>
              <a:rPr lang="en-GB" dirty="0" err="1">
                <a:latin typeface="Bahnschrift Light" pitchFamily="34" charset="0"/>
              </a:rPr>
              <a:t>Þay</a:t>
            </a:r>
            <a:r>
              <a:rPr lang="en-GB" dirty="0">
                <a:latin typeface="Bahnschrift Light" pitchFamily="34" charset="0"/>
              </a:rPr>
              <a:t> </a:t>
            </a:r>
            <a:r>
              <a:rPr lang="en-GB" dirty="0" err="1">
                <a:latin typeface="Bahnschrift Light" pitchFamily="34" charset="0"/>
              </a:rPr>
              <a:t>clomben</a:t>
            </a:r>
            <a:r>
              <a:rPr lang="en-GB" dirty="0">
                <a:latin typeface="Bahnschrift Light" pitchFamily="34" charset="0"/>
              </a:rPr>
              <a:t> bi </a:t>
            </a:r>
            <a:r>
              <a:rPr lang="en-GB" dirty="0" err="1">
                <a:latin typeface="Bahnschrift Light" pitchFamily="34" charset="0"/>
              </a:rPr>
              <a:t>clyffez</a:t>
            </a:r>
            <a:r>
              <a:rPr lang="en-GB" dirty="0">
                <a:latin typeface="Bahnschrift Light" pitchFamily="34" charset="0"/>
              </a:rPr>
              <a:t> </a:t>
            </a:r>
            <a:r>
              <a:rPr lang="en-GB" dirty="0" err="1">
                <a:latin typeface="Bahnschrift Light" pitchFamily="34" charset="0"/>
              </a:rPr>
              <a:t>þer</a:t>
            </a:r>
            <a:r>
              <a:rPr lang="en-GB" dirty="0">
                <a:latin typeface="Bahnschrift Light" pitchFamily="34" charset="0"/>
              </a:rPr>
              <a:t> </a:t>
            </a:r>
            <a:r>
              <a:rPr lang="en-GB" dirty="0" err="1">
                <a:latin typeface="Bahnschrift Light" pitchFamily="34" charset="0"/>
              </a:rPr>
              <a:t>clengez</a:t>
            </a:r>
            <a:r>
              <a:rPr lang="en-GB" dirty="0">
                <a:latin typeface="Bahnschrift Light" pitchFamily="34" charset="0"/>
              </a:rPr>
              <a:t>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colde</a:t>
            </a:r>
            <a:r>
              <a:rPr lang="en-GB" dirty="0">
                <a:latin typeface="Bahnschrift Light" pitchFamily="34" charset="0"/>
              </a:rPr>
              <a:t>.</a:t>
            </a:r>
            <a:endParaRPr lang="it-IT" dirty="0">
              <a:latin typeface="Bahnschrift Light" pitchFamily="34" charset="0"/>
            </a:endParaRPr>
          </a:p>
          <a:p>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heuen</a:t>
            </a:r>
            <a:r>
              <a:rPr lang="en-GB" dirty="0">
                <a:latin typeface="Bahnschrift Light" pitchFamily="34" charset="0"/>
              </a:rPr>
              <a:t> </a:t>
            </a:r>
            <a:r>
              <a:rPr lang="en-GB" dirty="0" err="1">
                <a:latin typeface="Bahnschrift Light" pitchFamily="34" charset="0"/>
              </a:rPr>
              <a:t>watz</a:t>
            </a:r>
            <a:r>
              <a:rPr lang="en-GB" dirty="0">
                <a:latin typeface="Bahnschrift Light" pitchFamily="34" charset="0"/>
              </a:rPr>
              <a:t> </a:t>
            </a:r>
            <a:r>
              <a:rPr lang="en-GB" dirty="0" err="1">
                <a:latin typeface="Bahnschrift Light" pitchFamily="34" charset="0"/>
              </a:rPr>
              <a:t>vphalt</a:t>
            </a:r>
            <a:r>
              <a:rPr lang="en-GB" dirty="0">
                <a:latin typeface="Bahnschrift Light" pitchFamily="34" charset="0"/>
              </a:rPr>
              <a:t>, bot </a:t>
            </a:r>
            <a:r>
              <a:rPr lang="en-GB" dirty="0" err="1">
                <a:latin typeface="Bahnschrift Light" pitchFamily="34" charset="0"/>
              </a:rPr>
              <a:t>vgly</a:t>
            </a:r>
            <a:r>
              <a:rPr lang="en-GB" dirty="0">
                <a:latin typeface="Bahnschrift Light" pitchFamily="34" charset="0"/>
              </a:rPr>
              <a:t> </a:t>
            </a:r>
            <a:r>
              <a:rPr lang="en-GB" dirty="0" err="1">
                <a:latin typeface="Bahnschrift Light" pitchFamily="34" charset="0"/>
              </a:rPr>
              <a:t>þer-vnder</a:t>
            </a:r>
            <a:r>
              <a:rPr lang="en-GB" dirty="0">
                <a:latin typeface="Bahnschrift Light" pitchFamily="34" charset="0"/>
              </a:rPr>
              <a:t>; </a:t>
            </a:r>
            <a:endParaRPr lang="it-IT" dirty="0">
              <a:latin typeface="Bahnschrift Light" pitchFamily="34" charset="0"/>
            </a:endParaRPr>
          </a:p>
          <a:p>
            <a:r>
              <a:rPr lang="en-GB" b="1" dirty="0">
                <a:latin typeface="Bahnschrift Light" pitchFamily="34" charset="0"/>
              </a:rPr>
              <a:t>Mist</a:t>
            </a:r>
            <a:r>
              <a:rPr lang="en-GB" dirty="0">
                <a:latin typeface="Bahnschrift Light" pitchFamily="34" charset="0"/>
              </a:rPr>
              <a:t> </a:t>
            </a:r>
            <a:r>
              <a:rPr lang="en-GB" b="1" dirty="0" err="1">
                <a:latin typeface="Bahnschrift Light" pitchFamily="34" charset="0"/>
              </a:rPr>
              <a:t>muged</a:t>
            </a:r>
            <a:r>
              <a:rPr lang="en-GB" b="1" dirty="0">
                <a:latin typeface="Bahnschrift Light" pitchFamily="34" charset="0"/>
              </a:rPr>
              <a:t> on </a:t>
            </a:r>
            <a:r>
              <a:rPr lang="en-GB" b="1" dirty="0" err="1">
                <a:latin typeface="Bahnschrift Light" pitchFamily="34" charset="0"/>
              </a:rPr>
              <a:t>þe</a:t>
            </a:r>
            <a:r>
              <a:rPr lang="en-GB" b="1" dirty="0">
                <a:latin typeface="Bahnschrift Light" pitchFamily="34" charset="0"/>
              </a:rPr>
              <a:t> </a:t>
            </a:r>
            <a:r>
              <a:rPr lang="en-GB" b="1" dirty="0" err="1">
                <a:latin typeface="Bahnschrift Light" pitchFamily="34" charset="0"/>
              </a:rPr>
              <a:t>mor</a:t>
            </a:r>
            <a:r>
              <a:rPr lang="en-GB" dirty="0">
                <a:latin typeface="Bahnschrift Light" pitchFamily="34" charset="0"/>
              </a:rPr>
              <a:t>, malt on </a:t>
            </a:r>
            <a:r>
              <a:rPr lang="en-GB" dirty="0" err="1">
                <a:latin typeface="Bahnschrift Light" pitchFamily="34" charset="0"/>
              </a:rPr>
              <a:t>þe</a:t>
            </a:r>
            <a:r>
              <a:rPr lang="en-GB" dirty="0">
                <a:latin typeface="Bahnschrift Light" pitchFamily="34" charset="0"/>
              </a:rPr>
              <a:t> </a:t>
            </a:r>
            <a:r>
              <a:rPr lang="en-GB" dirty="0" err="1">
                <a:latin typeface="Bahnschrift Light" pitchFamily="34" charset="0"/>
              </a:rPr>
              <a:t>mountez</a:t>
            </a:r>
            <a:r>
              <a:rPr lang="en-GB" dirty="0">
                <a:latin typeface="Bahnschrift Light" pitchFamily="34" charset="0"/>
              </a:rPr>
              <a:t>,</a:t>
            </a:r>
            <a:endParaRPr lang="it-IT" dirty="0">
              <a:latin typeface="Bahnschrift Light" pitchFamily="34" charset="0"/>
            </a:endParaRPr>
          </a:p>
          <a:p>
            <a:r>
              <a:rPr lang="en-GB" dirty="0" err="1">
                <a:latin typeface="Bahnschrift Light" pitchFamily="34" charset="0"/>
              </a:rPr>
              <a:t>Vch</a:t>
            </a:r>
            <a:r>
              <a:rPr lang="en-GB" dirty="0">
                <a:latin typeface="Bahnschrift Light" pitchFamily="34" charset="0"/>
              </a:rPr>
              <a:t> </a:t>
            </a:r>
            <a:r>
              <a:rPr lang="en-GB" dirty="0" err="1">
                <a:latin typeface="Bahnschrift Light" pitchFamily="34" charset="0"/>
              </a:rPr>
              <a:t>hille</a:t>
            </a:r>
            <a:r>
              <a:rPr lang="en-GB" dirty="0">
                <a:latin typeface="Bahnschrift Light" pitchFamily="34" charset="0"/>
              </a:rPr>
              <a:t> hade a </a:t>
            </a:r>
            <a:r>
              <a:rPr lang="en-GB" dirty="0" err="1">
                <a:latin typeface="Bahnschrift Light" pitchFamily="34" charset="0"/>
              </a:rPr>
              <a:t>hatte</a:t>
            </a:r>
            <a:r>
              <a:rPr lang="en-GB" dirty="0">
                <a:latin typeface="Bahnschrift Light" pitchFamily="34" charset="0"/>
              </a:rPr>
              <a:t>, a </a:t>
            </a:r>
            <a:r>
              <a:rPr lang="en-GB" dirty="0" err="1">
                <a:latin typeface="Bahnschrift Light" pitchFamily="34" charset="0"/>
              </a:rPr>
              <a:t>myst-hakel</a:t>
            </a:r>
            <a:r>
              <a:rPr lang="en-GB" dirty="0">
                <a:latin typeface="Bahnschrift Light" pitchFamily="34" charset="0"/>
              </a:rPr>
              <a:t> huge. </a:t>
            </a:r>
            <a:endParaRPr lang="it-IT" dirty="0">
              <a:latin typeface="Bahnschrift Light" pitchFamily="34" charset="0"/>
            </a:endParaRPr>
          </a:p>
          <a:p>
            <a:r>
              <a:rPr lang="en-GB" b="1" dirty="0" err="1">
                <a:latin typeface="Bahnschrift Light" pitchFamily="34" charset="0"/>
              </a:rPr>
              <a:t>Brokez</a:t>
            </a:r>
            <a:r>
              <a:rPr lang="en-GB" b="1" dirty="0">
                <a:latin typeface="Bahnschrift Light" pitchFamily="34" charset="0"/>
              </a:rPr>
              <a:t> </a:t>
            </a:r>
            <a:r>
              <a:rPr lang="en-GB" b="1" dirty="0" err="1">
                <a:latin typeface="Bahnschrift Light" pitchFamily="34" charset="0"/>
              </a:rPr>
              <a:t>byled</a:t>
            </a:r>
            <a:r>
              <a:rPr lang="en-GB" dirty="0">
                <a:latin typeface="Bahnschrift Light" pitchFamily="34" charset="0"/>
              </a:rPr>
              <a:t> and </a:t>
            </a:r>
            <a:r>
              <a:rPr lang="en-GB" dirty="0" err="1">
                <a:latin typeface="Bahnschrift Light" pitchFamily="34" charset="0"/>
              </a:rPr>
              <a:t>breke</a:t>
            </a:r>
            <a:r>
              <a:rPr lang="en-GB" dirty="0">
                <a:latin typeface="Bahnschrift Light" pitchFamily="34" charset="0"/>
              </a:rPr>
              <a:t> bi </a:t>
            </a:r>
            <a:r>
              <a:rPr lang="en-GB" dirty="0" err="1">
                <a:latin typeface="Bahnschrift Light" pitchFamily="34" charset="0"/>
              </a:rPr>
              <a:t>bonkkez</a:t>
            </a:r>
            <a:r>
              <a:rPr lang="en-GB" dirty="0">
                <a:latin typeface="Bahnschrift Light" pitchFamily="34" charset="0"/>
              </a:rPr>
              <a:t> </a:t>
            </a:r>
            <a:r>
              <a:rPr lang="en-GB" dirty="0" err="1">
                <a:latin typeface="Bahnschrift Light" pitchFamily="34" charset="0"/>
              </a:rPr>
              <a:t>aboute</a:t>
            </a:r>
            <a:r>
              <a:rPr lang="en-GB" dirty="0">
                <a:latin typeface="Bahnschrift Light" pitchFamily="34" charset="0"/>
              </a:rPr>
              <a:t>, </a:t>
            </a:r>
            <a:endParaRPr lang="it-IT" dirty="0">
              <a:latin typeface="Bahnschrift Light" pitchFamily="34" charset="0"/>
            </a:endParaRPr>
          </a:p>
          <a:p>
            <a:r>
              <a:rPr lang="en-GB" dirty="0" err="1">
                <a:latin typeface="Bahnschrift Light" pitchFamily="34" charset="0"/>
              </a:rPr>
              <a:t>Schyre</a:t>
            </a:r>
            <a:r>
              <a:rPr lang="en-GB" dirty="0">
                <a:latin typeface="Bahnschrift Light" pitchFamily="34" charset="0"/>
              </a:rPr>
              <a:t> </a:t>
            </a:r>
            <a:r>
              <a:rPr lang="en-GB" dirty="0" err="1">
                <a:latin typeface="Bahnschrift Light" pitchFamily="34" charset="0"/>
              </a:rPr>
              <a:t>schaterande</a:t>
            </a:r>
            <a:r>
              <a:rPr lang="en-GB" dirty="0">
                <a:latin typeface="Bahnschrift Light" pitchFamily="34" charset="0"/>
              </a:rPr>
              <a:t> on </a:t>
            </a:r>
            <a:r>
              <a:rPr lang="en-GB" dirty="0" err="1">
                <a:latin typeface="Bahnschrift Light" pitchFamily="34" charset="0"/>
              </a:rPr>
              <a:t>schorez</a:t>
            </a:r>
            <a:r>
              <a:rPr lang="en-GB" dirty="0">
                <a:latin typeface="Bahnschrift Light" pitchFamily="34" charset="0"/>
              </a:rPr>
              <a:t>, </a:t>
            </a:r>
            <a:r>
              <a:rPr lang="en-GB" dirty="0" err="1">
                <a:latin typeface="Bahnschrift Light" pitchFamily="34" charset="0"/>
              </a:rPr>
              <a:t>þer</a:t>
            </a:r>
            <a:r>
              <a:rPr lang="en-GB" dirty="0">
                <a:latin typeface="Bahnschrift Light" pitchFamily="34" charset="0"/>
              </a:rPr>
              <a:t> </a:t>
            </a:r>
            <a:r>
              <a:rPr lang="en-GB" dirty="0" err="1">
                <a:latin typeface="Bahnschrift Light" pitchFamily="34" charset="0"/>
              </a:rPr>
              <a:t>þay</a:t>
            </a:r>
            <a:r>
              <a:rPr lang="en-GB" dirty="0">
                <a:latin typeface="Bahnschrift Light" pitchFamily="34" charset="0"/>
              </a:rPr>
              <a:t> </a:t>
            </a:r>
            <a:r>
              <a:rPr lang="en-GB" dirty="0" err="1">
                <a:latin typeface="Bahnschrift Light" pitchFamily="34" charset="0"/>
              </a:rPr>
              <a:t>doun</a:t>
            </a:r>
            <a:r>
              <a:rPr lang="en-GB" dirty="0">
                <a:latin typeface="Bahnschrift Light" pitchFamily="34" charset="0"/>
              </a:rPr>
              <a:t> </a:t>
            </a:r>
            <a:r>
              <a:rPr lang="en-GB" dirty="0" err="1">
                <a:latin typeface="Bahnschrift Light" pitchFamily="34" charset="0"/>
              </a:rPr>
              <a:t>schowued</a:t>
            </a:r>
            <a:r>
              <a:rPr lang="en-GB" dirty="0">
                <a:latin typeface="Bahnschrift Light" pitchFamily="34" charset="0"/>
              </a:rPr>
              <a:t>. </a:t>
            </a:r>
          </a:p>
          <a:p>
            <a:r>
              <a:rPr lang="en-GB" dirty="0">
                <a:latin typeface="Bahnschrift Light" pitchFamily="34" charset="0"/>
              </a:rPr>
              <a:t>(ll. 2077- 83)</a:t>
            </a:r>
            <a:endParaRPr lang="it-IT" dirty="0">
              <a:latin typeface="Bahnschrift Light" pitchFamily="34" charset="0"/>
            </a:endParaRP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212"/>
          <a:stretch/>
        </p:blipFill>
        <p:spPr bwMode="auto">
          <a:xfrm>
            <a:off x="7063712" y="0"/>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a:extLst>
              <a:ext uri="{FF2B5EF4-FFF2-40B4-BE49-F238E27FC236}">
                <a16:creationId xmlns:a16="http://schemas.microsoft.com/office/drawing/2014/main" id="{6F6084A3-D1E8-4B58-A7EF-F06E871B2CAF}"/>
              </a:ext>
            </a:extLst>
          </p:cNvPr>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INFLUENCE OF </a:t>
            </a:r>
          </a:p>
          <a:p>
            <a:pPr algn="r"/>
            <a:r>
              <a:rPr lang="it-IT" sz="2100" dirty="0">
                <a:latin typeface="Bahnschrift Light" pitchFamily="34" charset="0"/>
              </a:rPr>
              <a:t>POPULAR FOLKLORE</a:t>
            </a:r>
          </a:p>
        </p:txBody>
      </p:sp>
    </p:spTree>
    <p:extLst>
      <p:ext uri="{BB962C8B-B14F-4D97-AF65-F5344CB8AC3E}">
        <p14:creationId xmlns:p14="http://schemas.microsoft.com/office/powerpoint/2010/main" val="2948273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395536" y="1484784"/>
            <a:ext cx="6120680" cy="1323439"/>
          </a:xfrm>
          <a:prstGeom prst="rect">
            <a:avLst/>
          </a:prstGeom>
          <a:noFill/>
        </p:spPr>
        <p:txBody>
          <a:bodyPr wrap="square" rtlCol="0">
            <a:spAutoFit/>
          </a:bodyPr>
          <a:lstStyle/>
          <a:p>
            <a:pPr algn="just"/>
            <a:r>
              <a:rPr lang="en-GB" sz="2000" dirty="0">
                <a:latin typeface="Bahnschrift Light" pitchFamily="34" charset="0"/>
              </a:rPr>
              <a:t>The description of bubbling streams was almost a trope in OE literature; however, in only a few lines, the addition of a single vowel to the word </a:t>
            </a:r>
            <a:r>
              <a:rPr lang="en-GB" sz="2000" b="1" dirty="0" err="1">
                <a:latin typeface="Bahnschrift Light" pitchFamily="34" charset="0"/>
              </a:rPr>
              <a:t>byled</a:t>
            </a:r>
            <a:r>
              <a:rPr lang="en-GB" sz="2000" dirty="0">
                <a:latin typeface="Bahnschrift Light" pitchFamily="34" charset="0"/>
              </a:rPr>
              <a:t> transforms a real stream into a </a:t>
            </a:r>
            <a:r>
              <a:rPr lang="en-GB" sz="2000" b="1" i="1" dirty="0" err="1">
                <a:latin typeface="Bahnschrift Light" pitchFamily="34" charset="0"/>
              </a:rPr>
              <a:t>meruayl</a:t>
            </a:r>
            <a:r>
              <a:rPr lang="en-GB" sz="2000" i="1" dirty="0">
                <a:latin typeface="Bahnschrift Light" pitchFamily="34" charset="0"/>
              </a:rPr>
              <a:t>.</a:t>
            </a:r>
          </a:p>
        </p:txBody>
      </p:sp>
      <p:sp>
        <p:nvSpPr>
          <p:cNvPr id="10" name="CasellaDiTesto 9"/>
          <p:cNvSpPr txBox="1"/>
          <p:nvPr/>
        </p:nvSpPr>
        <p:spPr>
          <a:xfrm>
            <a:off x="395536" y="3083476"/>
            <a:ext cx="6120680" cy="1569660"/>
          </a:xfrm>
          <a:prstGeom prst="rect">
            <a:avLst/>
          </a:prstGeom>
          <a:noFill/>
        </p:spPr>
        <p:txBody>
          <a:bodyPr wrap="square" rtlCol="0">
            <a:spAutoFit/>
          </a:bodyPr>
          <a:lstStyle/>
          <a:p>
            <a:r>
              <a:rPr lang="en-GB" sz="1600" dirty="0">
                <a:latin typeface="Bahnschrift Light" pitchFamily="34" charset="0"/>
              </a:rPr>
              <a:t>He </a:t>
            </a:r>
            <a:r>
              <a:rPr lang="en-GB" sz="1600" dirty="0" err="1">
                <a:latin typeface="Bahnschrift Light" pitchFamily="34" charset="0"/>
              </a:rPr>
              <a:t>seȝ</a:t>
            </a:r>
            <a:r>
              <a:rPr lang="en-GB" sz="1600" dirty="0">
                <a:latin typeface="Bahnschrift Light" pitchFamily="34" charset="0"/>
              </a:rPr>
              <a:t> non </a:t>
            </a:r>
            <a:r>
              <a:rPr lang="en-GB" sz="1600" dirty="0" err="1">
                <a:latin typeface="Bahnschrift Light" pitchFamily="34" charset="0"/>
              </a:rPr>
              <a:t>suche</a:t>
            </a:r>
            <a:r>
              <a:rPr lang="en-GB" sz="1600" dirty="0">
                <a:latin typeface="Bahnschrift Light" pitchFamily="34" charset="0"/>
              </a:rPr>
              <a:t> in no </a:t>
            </a:r>
            <a:r>
              <a:rPr lang="en-GB" sz="1600" dirty="0" err="1">
                <a:latin typeface="Bahnschrift Light" pitchFamily="34" charset="0"/>
              </a:rPr>
              <a:t>syde</a:t>
            </a:r>
            <a:r>
              <a:rPr lang="en-GB" sz="1600" dirty="0">
                <a:latin typeface="Bahnschrift Light" pitchFamily="34" charset="0"/>
              </a:rPr>
              <a:t>, &amp; </a:t>
            </a:r>
            <a:r>
              <a:rPr lang="en-GB" sz="1600" dirty="0" err="1">
                <a:latin typeface="Bahnschrift Light" pitchFamily="34" charset="0"/>
              </a:rPr>
              <a:t>selly</a:t>
            </a:r>
            <a:r>
              <a:rPr lang="en-GB" sz="1600" dirty="0">
                <a:latin typeface="Bahnschrift Light" pitchFamily="34" charset="0"/>
              </a:rPr>
              <a:t> </a:t>
            </a:r>
            <a:r>
              <a:rPr lang="en-GB" sz="1600" dirty="0" err="1">
                <a:latin typeface="Bahnschrift Light" pitchFamily="34" charset="0"/>
              </a:rPr>
              <a:t>hym</a:t>
            </a:r>
            <a:r>
              <a:rPr lang="en-GB" sz="1600" dirty="0">
                <a:latin typeface="Bahnschrift Light" pitchFamily="34" charset="0"/>
              </a:rPr>
              <a:t> </a:t>
            </a:r>
            <a:r>
              <a:rPr lang="en-GB" sz="1600" dirty="0" err="1">
                <a:latin typeface="Bahnschrift Light" pitchFamily="34" charset="0"/>
              </a:rPr>
              <a:t>þoȝt</a:t>
            </a:r>
            <a:r>
              <a:rPr lang="en-GB" sz="1600" dirty="0">
                <a:latin typeface="Bahnschrift Light" pitchFamily="34" charset="0"/>
              </a:rPr>
              <a:t>, </a:t>
            </a:r>
            <a:br>
              <a:rPr lang="en-GB" sz="1600" dirty="0">
                <a:latin typeface="Bahnschrift Light" pitchFamily="34" charset="0"/>
              </a:rPr>
            </a:br>
            <a:r>
              <a:rPr lang="en-GB" sz="1600" dirty="0" err="1">
                <a:latin typeface="Bahnschrift Light" pitchFamily="34" charset="0"/>
              </a:rPr>
              <a:t>Saue</a:t>
            </a:r>
            <a:r>
              <a:rPr lang="en-GB" sz="1600" dirty="0">
                <a:latin typeface="Bahnschrift Light" pitchFamily="34" charset="0"/>
              </a:rPr>
              <a:t> a </a:t>
            </a:r>
            <a:r>
              <a:rPr lang="en-GB" sz="1600" dirty="0" err="1">
                <a:latin typeface="Bahnschrift Light" pitchFamily="34" charset="0"/>
              </a:rPr>
              <a:t>lyttel</a:t>
            </a:r>
            <a:r>
              <a:rPr lang="en-GB" sz="1600" dirty="0">
                <a:latin typeface="Bahnschrift Light" pitchFamily="34" charset="0"/>
              </a:rPr>
              <a:t> on a </a:t>
            </a:r>
            <a:r>
              <a:rPr lang="en-GB" sz="1600" dirty="0" err="1">
                <a:latin typeface="Bahnschrift Light" pitchFamily="34" charset="0"/>
              </a:rPr>
              <a:t>launde</a:t>
            </a:r>
            <a:r>
              <a:rPr lang="en-GB" sz="1600" dirty="0">
                <a:latin typeface="Bahnschrift Light" pitchFamily="34" charset="0"/>
              </a:rPr>
              <a:t>, a </a:t>
            </a:r>
            <a:r>
              <a:rPr lang="en-GB" sz="1600" dirty="0" err="1">
                <a:latin typeface="Bahnschrift Light" pitchFamily="34" charset="0"/>
              </a:rPr>
              <a:t>lawe</a:t>
            </a:r>
            <a:r>
              <a:rPr lang="en-GB" sz="1600" dirty="0">
                <a:latin typeface="Bahnschrift Light" pitchFamily="34" charset="0"/>
              </a:rPr>
              <a:t> as hit we[re], </a:t>
            </a:r>
            <a:br>
              <a:rPr lang="en-GB" sz="1600" dirty="0">
                <a:latin typeface="Bahnschrift Light" pitchFamily="34" charset="0"/>
              </a:rPr>
            </a:br>
            <a:r>
              <a:rPr lang="en-GB" sz="1600" dirty="0">
                <a:latin typeface="Bahnschrift Light" pitchFamily="34" charset="0"/>
              </a:rPr>
              <a:t>A </a:t>
            </a:r>
            <a:r>
              <a:rPr lang="en-GB" sz="1600" dirty="0" err="1">
                <a:latin typeface="Bahnschrift Light" pitchFamily="34" charset="0"/>
              </a:rPr>
              <a:t>balȝ</a:t>
            </a:r>
            <a:r>
              <a:rPr lang="en-GB" sz="1600" dirty="0">
                <a:latin typeface="Bahnschrift Light" pitchFamily="34" charset="0"/>
              </a:rPr>
              <a:t> </a:t>
            </a:r>
            <a:r>
              <a:rPr lang="en-GB" sz="1600" dirty="0" err="1">
                <a:latin typeface="Bahnschrift Light" pitchFamily="34" charset="0"/>
              </a:rPr>
              <a:t>berȝ</a:t>
            </a:r>
            <a:r>
              <a:rPr lang="en-GB" sz="1600" dirty="0">
                <a:latin typeface="Bahnschrift Light" pitchFamily="34" charset="0"/>
              </a:rPr>
              <a:t> bi a </a:t>
            </a:r>
            <a:r>
              <a:rPr lang="en-GB" sz="1600" dirty="0" err="1">
                <a:latin typeface="Bahnschrift Light" pitchFamily="34" charset="0"/>
              </a:rPr>
              <a:t>bonke</a:t>
            </a:r>
            <a:r>
              <a:rPr lang="en-GB" sz="1600" dirty="0">
                <a:latin typeface="Bahnschrift Light" pitchFamily="34" charset="0"/>
              </a:rPr>
              <a:t> </a:t>
            </a:r>
            <a:r>
              <a:rPr lang="en-GB" sz="1600" dirty="0" err="1">
                <a:latin typeface="Bahnschrift Light" pitchFamily="34" charset="0"/>
              </a:rPr>
              <a:t>þe</a:t>
            </a:r>
            <a:r>
              <a:rPr lang="en-GB" sz="1600" dirty="0">
                <a:latin typeface="Bahnschrift Light" pitchFamily="34" charset="0"/>
              </a:rPr>
              <a:t> </a:t>
            </a:r>
            <a:r>
              <a:rPr lang="en-GB" sz="1600" dirty="0" err="1">
                <a:latin typeface="Bahnschrift Light" pitchFamily="34" charset="0"/>
              </a:rPr>
              <a:t>brymme</a:t>
            </a:r>
            <a:r>
              <a:rPr lang="en-GB" sz="1600" dirty="0">
                <a:latin typeface="Bahnschrift Light" pitchFamily="34" charset="0"/>
              </a:rPr>
              <a:t> by-</a:t>
            </a:r>
            <a:r>
              <a:rPr lang="en-GB" sz="1600" dirty="0" err="1">
                <a:latin typeface="Bahnschrift Light" pitchFamily="34" charset="0"/>
              </a:rPr>
              <a:t>syde</a:t>
            </a:r>
            <a:r>
              <a:rPr lang="en-GB" sz="1600" dirty="0">
                <a:latin typeface="Bahnschrift Light" pitchFamily="34" charset="0"/>
              </a:rPr>
              <a:t>, </a:t>
            </a:r>
            <a:br>
              <a:rPr lang="en-GB" sz="1600" dirty="0">
                <a:latin typeface="Bahnschrift Light" pitchFamily="34" charset="0"/>
              </a:rPr>
            </a:br>
            <a:r>
              <a:rPr lang="en-GB" sz="1600" dirty="0">
                <a:latin typeface="Bahnschrift Light" pitchFamily="34" charset="0"/>
              </a:rPr>
              <a:t>Bi a </a:t>
            </a:r>
            <a:r>
              <a:rPr lang="en-GB" sz="1600" dirty="0" err="1">
                <a:latin typeface="Bahnschrift Light" pitchFamily="34" charset="0"/>
              </a:rPr>
              <a:t>forȝ</a:t>
            </a:r>
            <a:r>
              <a:rPr lang="en-GB" sz="1600" dirty="0">
                <a:latin typeface="Bahnschrift Light" pitchFamily="34" charset="0"/>
              </a:rPr>
              <a:t> of a </a:t>
            </a:r>
            <a:r>
              <a:rPr lang="en-GB" sz="1600" dirty="0" err="1">
                <a:latin typeface="Bahnschrift Light" pitchFamily="34" charset="0"/>
              </a:rPr>
              <a:t>flode</a:t>
            </a:r>
            <a:r>
              <a:rPr lang="en-GB" sz="1600" dirty="0">
                <a:latin typeface="Bahnschrift Light" pitchFamily="34" charset="0"/>
              </a:rPr>
              <a:t> </a:t>
            </a:r>
            <a:r>
              <a:rPr lang="en-GB" sz="1600" dirty="0" err="1">
                <a:latin typeface="Bahnschrift Light" pitchFamily="34" charset="0"/>
              </a:rPr>
              <a:t>þat</a:t>
            </a:r>
            <a:r>
              <a:rPr lang="en-GB" sz="1600" dirty="0">
                <a:latin typeface="Bahnschrift Light" pitchFamily="34" charset="0"/>
              </a:rPr>
              <a:t> </a:t>
            </a:r>
            <a:r>
              <a:rPr lang="en-GB" sz="1600" dirty="0" err="1">
                <a:latin typeface="Bahnschrift Light" pitchFamily="34" charset="0"/>
              </a:rPr>
              <a:t>ferked</a:t>
            </a:r>
            <a:r>
              <a:rPr lang="en-GB" sz="1600" dirty="0">
                <a:latin typeface="Bahnschrift Light" pitchFamily="34" charset="0"/>
              </a:rPr>
              <a:t> </a:t>
            </a:r>
            <a:r>
              <a:rPr lang="en-GB" sz="1600" dirty="0" err="1">
                <a:latin typeface="Bahnschrift Light" pitchFamily="34" charset="0"/>
              </a:rPr>
              <a:t>þare</a:t>
            </a:r>
            <a:r>
              <a:rPr lang="en-GB" sz="1600" dirty="0">
                <a:latin typeface="Bahnschrift Light" pitchFamily="34" charset="0"/>
              </a:rPr>
              <a:t>; </a:t>
            </a:r>
            <a:br>
              <a:rPr lang="en-GB" sz="1600" dirty="0">
                <a:latin typeface="Bahnschrift Light" pitchFamily="34" charset="0"/>
              </a:rPr>
            </a:br>
            <a:r>
              <a:rPr lang="en-GB" sz="1600" dirty="0" err="1">
                <a:latin typeface="Bahnschrift Light" pitchFamily="34" charset="0"/>
              </a:rPr>
              <a:t>Þe</a:t>
            </a:r>
            <a:r>
              <a:rPr lang="en-GB" sz="1600" dirty="0">
                <a:latin typeface="Bahnschrift Light" pitchFamily="34" charset="0"/>
              </a:rPr>
              <a:t> borne </a:t>
            </a:r>
            <a:r>
              <a:rPr lang="en-GB" sz="1600" dirty="0" err="1">
                <a:latin typeface="Bahnschrift Light" pitchFamily="34" charset="0"/>
              </a:rPr>
              <a:t>blubred</a:t>
            </a:r>
            <a:r>
              <a:rPr lang="en-GB" sz="1600" dirty="0">
                <a:latin typeface="Bahnschrift Light" pitchFamily="34" charset="0"/>
              </a:rPr>
              <a:t> </a:t>
            </a:r>
            <a:r>
              <a:rPr lang="en-GB" sz="1600" dirty="0" err="1">
                <a:latin typeface="Bahnschrift Light" pitchFamily="34" charset="0"/>
              </a:rPr>
              <a:t>þer-inne</a:t>
            </a:r>
            <a:r>
              <a:rPr lang="en-GB" sz="1600" dirty="0">
                <a:latin typeface="Bahnschrift Light" pitchFamily="34" charset="0"/>
              </a:rPr>
              <a:t> as hit </a:t>
            </a:r>
            <a:r>
              <a:rPr lang="en-GB" sz="1600" b="1" dirty="0" err="1">
                <a:latin typeface="Bahnschrift Light" pitchFamily="34" charset="0"/>
              </a:rPr>
              <a:t>boyled</a:t>
            </a:r>
            <a:r>
              <a:rPr lang="en-GB" sz="1600" dirty="0">
                <a:latin typeface="Bahnschrift Light" pitchFamily="34" charset="0"/>
              </a:rPr>
              <a:t> hade. </a:t>
            </a:r>
          </a:p>
          <a:p>
            <a:r>
              <a:rPr lang="en-GB" sz="1600" dirty="0">
                <a:latin typeface="Bahnschrift Light" pitchFamily="34" charset="0"/>
              </a:rPr>
              <a:t>(ll. 2170-4)</a:t>
            </a:r>
            <a:endParaRPr lang="it-IT" sz="1600" dirty="0">
              <a:latin typeface="Bahnschrift Light" pitchFamily="34" charset="0"/>
            </a:endParaRPr>
          </a:p>
        </p:txBody>
      </p:sp>
      <p:sp>
        <p:nvSpPr>
          <p:cNvPr id="11" name="CasellaDiTesto 10"/>
          <p:cNvSpPr txBox="1"/>
          <p:nvPr/>
        </p:nvSpPr>
        <p:spPr>
          <a:xfrm>
            <a:off x="395536" y="4872062"/>
            <a:ext cx="6120680" cy="1077218"/>
          </a:xfrm>
          <a:prstGeom prst="rect">
            <a:avLst/>
          </a:prstGeom>
          <a:noFill/>
        </p:spPr>
        <p:txBody>
          <a:bodyPr wrap="square" rtlCol="0">
            <a:spAutoFit/>
          </a:bodyPr>
          <a:lstStyle/>
          <a:p>
            <a:r>
              <a:rPr lang="fr-FR" sz="1600" dirty="0">
                <a:latin typeface="Bahnschrift Light" pitchFamily="34" charset="0"/>
              </a:rPr>
              <a:t>De la fontaine </a:t>
            </a:r>
            <a:r>
              <a:rPr lang="fr-FR" sz="1600" dirty="0" err="1">
                <a:latin typeface="Bahnschrift Light" pitchFamily="34" charset="0"/>
              </a:rPr>
              <a:t>pöez</a:t>
            </a:r>
            <a:r>
              <a:rPr lang="fr-FR" sz="1600" dirty="0">
                <a:latin typeface="Bahnschrift Light" pitchFamily="34" charset="0"/>
              </a:rPr>
              <a:t> croire,</a:t>
            </a:r>
            <a:endParaRPr lang="it-IT" sz="1600" dirty="0">
              <a:latin typeface="Bahnschrift Light" pitchFamily="34" charset="0"/>
            </a:endParaRPr>
          </a:p>
          <a:p>
            <a:r>
              <a:rPr lang="fr-FR" sz="1600" dirty="0">
                <a:latin typeface="Bahnschrift Light" pitchFamily="34" charset="0"/>
              </a:rPr>
              <a:t>Qu'</a:t>
            </a:r>
            <a:r>
              <a:rPr lang="fr-FR" sz="1600" dirty="0" err="1">
                <a:latin typeface="Bahnschrift Light" pitchFamily="34" charset="0"/>
              </a:rPr>
              <a:t>ele</a:t>
            </a:r>
            <a:r>
              <a:rPr lang="fr-FR" sz="1600" dirty="0">
                <a:latin typeface="Bahnschrift Light" pitchFamily="34" charset="0"/>
              </a:rPr>
              <a:t> </a:t>
            </a:r>
            <a:r>
              <a:rPr lang="fr-FR" sz="1600" b="1" dirty="0" err="1">
                <a:latin typeface="Bahnschrift Light" pitchFamily="34" charset="0"/>
              </a:rPr>
              <a:t>boloit</a:t>
            </a:r>
            <a:r>
              <a:rPr lang="fr-FR" sz="1600" dirty="0">
                <a:latin typeface="Bahnschrift Light" pitchFamily="34" charset="0"/>
              </a:rPr>
              <a:t> </a:t>
            </a:r>
            <a:r>
              <a:rPr lang="fr-FR" sz="1600" dirty="0" err="1">
                <a:latin typeface="Bahnschrift Light" pitchFamily="34" charset="0"/>
              </a:rPr>
              <a:t>com</a:t>
            </a:r>
            <a:r>
              <a:rPr lang="fr-FR" sz="1600" dirty="0">
                <a:latin typeface="Bahnschrift Light" pitchFamily="34" charset="0"/>
              </a:rPr>
              <a:t> </a:t>
            </a:r>
            <a:r>
              <a:rPr lang="fr-FR" sz="1600" dirty="0" err="1">
                <a:latin typeface="Bahnschrift Light" pitchFamily="34" charset="0"/>
              </a:rPr>
              <a:t>iaue</a:t>
            </a:r>
            <a:r>
              <a:rPr lang="fr-FR" sz="1600" dirty="0">
                <a:latin typeface="Bahnschrift Light" pitchFamily="34" charset="0"/>
              </a:rPr>
              <a:t> chaude.</a:t>
            </a:r>
            <a:endParaRPr lang="it-IT" sz="1600" dirty="0">
              <a:latin typeface="Bahnschrift Light" pitchFamily="34" charset="0"/>
            </a:endParaRPr>
          </a:p>
          <a:p>
            <a:r>
              <a:rPr lang="fr-FR" sz="1600" dirty="0">
                <a:latin typeface="Bahnschrift Light" pitchFamily="34" charset="0"/>
              </a:rPr>
              <a:t>Li perrons </a:t>
            </a:r>
            <a:r>
              <a:rPr lang="fr-FR" sz="1600" dirty="0" err="1">
                <a:latin typeface="Bahnschrift Light" pitchFamily="34" charset="0"/>
              </a:rPr>
              <a:t>ert</a:t>
            </a:r>
            <a:r>
              <a:rPr lang="fr-FR" sz="1600" dirty="0">
                <a:latin typeface="Bahnschrift Light" pitchFamily="34" charset="0"/>
              </a:rPr>
              <a:t> d'une </a:t>
            </a:r>
            <a:r>
              <a:rPr lang="fr-FR" sz="1600" dirty="0" err="1">
                <a:latin typeface="Bahnschrift Light" pitchFamily="34" charset="0"/>
              </a:rPr>
              <a:t>esmeraude</a:t>
            </a:r>
            <a:r>
              <a:rPr lang="fr-FR" sz="1600" dirty="0">
                <a:latin typeface="Bahnschrift Light" pitchFamily="34" charset="0"/>
              </a:rPr>
              <a:t> </a:t>
            </a:r>
          </a:p>
          <a:p>
            <a:r>
              <a:rPr lang="en-GB" sz="1600" dirty="0">
                <a:latin typeface="Bahnschrift Light" pitchFamily="34" charset="0"/>
              </a:rPr>
              <a:t>(Chrétien de Troyes, </a:t>
            </a:r>
            <a:r>
              <a:rPr lang="en-GB" sz="1600" i="1" dirty="0" err="1">
                <a:latin typeface="Bahnschrift Light" pitchFamily="34" charset="0"/>
              </a:rPr>
              <a:t>Yvain</a:t>
            </a:r>
            <a:r>
              <a:rPr lang="en-GB" sz="1600" i="1" dirty="0">
                <a:latin typeface="Bahnschrift Light" pitchFamily="34" charset="0"/>
              </a:rPr>
              <a:t> </a:t>
            </a:r>
            <a:r>
              <a:rPr lang="en-GB" sz="1600" i="1" dirty="0" err="1">
                <a:latin typeface="Bahnschrift Light" pitchFamily="34" charset="0"/>
              </a:rPr>
              <a:t>ou</a:t>
            </a:r>
            <a:r>
              <a:rPr lang="en-GB" sz="1600" i="1" dirty="0">
                <a:latin typeface="Bahnschrift Light" pitchFamily="34" charset="0"/>
              </a:rPr>
              <a:t> le Chevalier au Lion, </a:t>
            </a:r>
            <a:r>
              <a:rPr lang="en-GB" sz="1600" dirty="0">
                <a:latin typeface="Bahnschrift Light" pitchFamily="34" charset="0"/>
              </a:rPr>
              <a:t>ll. 422-4)</a:t>
            </a:r>
            <a:endParaRPr lang="it-IT" sz="1600" dirty="0">
              <a:latin typeface="Bahnschrift Light" pitchFamily="34" charset="0"/>
            </a:endParaRPr>
          </a:p>
        </p:txBody>
      </p:sp>
      <p:pic>
        <p:nvPicPr>
          <p:cNvPr id="1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705"/>
          <a:stretch/>
        </p:blipFill>
        <p:spPr bwMode="auto">
          <a:xfrm>
            <a:off x="7063712" y="1"/>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sellaDiTesto 7">
            <a:extLst>
              <a:ext uri="{FF2B5EF4-FFF2-40B4-BE49-F238E27FC236}">
                <a16:creationId xmlns:a16="http://schemas.microsoft.com/office/drawing/2014/main" id="{ECA5C7A7-4F3A-4C9B-850F-9D3CBE73302E}"/>
              </a:ext>
            </a:extLst>
          </p:cNvPr>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INFLUENCE OF </a:t>
            </a:r>
          </a:p>
          <a:p>
            <a:pPr algn="r"/>
            <a:r>
              <a:rPr lang="it-IT" sz="2100" dirty="0">
                <a:latin typeface="Bahnschrift Light" pitchFamily="34" charset="0"/>
              </a:rPr>
              <a:t>POPULAR FOLKLORE</a:t>
            </a:r>
          </a:p>
        </p:txBody>
      </p:sp>
    </p:spTree>
    <p:extLst>
      <p:ext uri="{BB962C8B-B14F-4D97-AF65-F5344CB8AC3E}">
        <p14:creationId xmlns:p14="http://schemas.microsoft.com/office/powerpoint/2010/main" val="1244635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sp>
        <p:nvSpPr>
          <p:cNvPr id="9" name="CasellaDiTesto 8"/>
          <p:cNvSpPr txBox="1"/>
          <p:nvPr/>
        </p:nvSpPr>
        <p:spPr>
          <a:xfrm>
            <a:off x="395536" y="1934830"/>
            <a:ext cx="6120680" cy="3477875"/>
          </a:xfrm>
          <a:prstGeom prst="rect">
            <a:avLst/>
          </a:prstGeom>
          <a:noFill/>
        </p:spPr>
        <p:txBody>
          <a:bodyPr wrap="square" rtlCol="0">
            <a:spAutoFit/>
          </a:bodyPr>
          <a:lstStyle/>
          <a:p>
            <a:pPr algn="just"/>
            <a:r>
              <a:rPr lang="en-GB" sz="2000" dirty="0">
                <a:latin typeface="Bahnschrift Light" pitchFamily="34" charset="0"/>
              </a:rPr>
              <a:t>In conclusion, although the Gawain-poet partially draws on the romance tradition in order to depict the natural landscape, he significantly detaches himself from standard Arthurian romances, by representing it not as a mere background for his hero’s adventures, but rather as an additional character. Nature is no longer described as functional to the story, but rather as unpredictable and potentially deadly, thus capable of playing an ambiguous and particularly active role in the narrative.</a:t>
            </a:r>
          </a:p>
        </p:txBody>
      </p:sp>
      <p:pic>
        <p:nvPicPr>
          <p:cNvPr id="1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705"/>
          <a:stretch/>
        </p:blipFill>
        <p:spPr bwMode="auto">
          <a:xfrm>
            <a:off x="7063712" y="1"/>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686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sp>
        <p:nvSpPr>
          <p:cNvPr id="9" name="CasellaDiTesto 8"/>
          <p:cNvSpPr txBox="1"/>
          <p:nvPr/>
        </p:nvSpPr>
        <p:spPr>
          <a:xfrm>
            <a:off x="395536" y="1052736"/>
            <a:ext cx="6120680" cy="6093976"/>
          </a:xfrm>
          <a:prstGeom prst="rect">
            <a:avLst/>
          </a:prstGeom>
          <a:noFill/>
        </p:spPr>
        <p:txBody>
          <a:bodyPr wrap="square" rtlCol="0">
            <a:spAutoFit/>
          </a:bodyPr>
          <a:lstStyle/>
          <a:p>
            <a:pPr algn="just"/>
            <a:r>
              <a:rPr lang="en-GB" sz="2000" b="1" dirty="0">
                <a:latin typeface="Bahnschrift Light" pitchFamily="34" charset="0"/>
              </a:rPr>
              <a:t>Bibliography</a:t>
            </a:r>
          </a:p>
          <a:p>
            <a:endParaRPr lang="en-GB" sz="1400" b="1" dirty="0"/>
          </a:p>
          <a:p>
            <a:r>
              <a:rPr lang="en-GB" sz="1400" b="1" dirty="0">
                <a:latin typeface="Bahnschrift Light" pitchFamily="34" charset="0"/>
              </a:rPr>
              <a:t>Primary Sources</a:t>
            </a:r>
          </a:p>
          <a:p>
            <a:r>
              <a:rPr lang="en-GB" sz="1400" i="1" dirty="0">
                <a:latin typeface="Bahnschrift Light" pitchFamily="34" charset="0"/>
              </a:rPr>
              <a:t>Sir Gawain and the Green Knight, </a:t>
            </a:r>
            <a:r>
              <a:rPr lang="en-GB" sz="1400" dirty="0">
                <a:latin typeface="Bahnschrift Light" pitchFamily="34" charset="0"/>
              </a:rPr>
              <a:t>edited by Helen Cooper, translated by Keith Harrison, New York: Oxford University Press, 2008</a:t>
            </a:r>
            <a:r>
              <a:rPr lang="en-GB" sz="1400" i="1" dirty="0">
                <a:latin typeface="Bahnschrift Light" pitchFamily="34" charset="0"/>
              </a:rPr>
              <a:t>.</a:t>
            </a:r>
            <a:endParaRPr lang="it-IT" sz="1400" dirty="0">
              <a:latin typeface="Bahnschrift Light" pitchFamily="34" charset="0"/>
            </a:endParaRPr>
          </a:p>
          <a:p>
            <a:r>
              <a:rPr lang="en-GB" sz="1400" i="1" dirty="0">
                <a:latin typeface="Bahnschrift Light" pitchFamily="34" charset="0"/>
              </a:rPr>
              <a:t> </a:t>
            </a:r>
            <a:endParaRPr lang="it-IT" sz="1400" dirty="0">
              <a:latin typeface="Bahnschrift Light" pitchFamily="34" charset="0"/>
            </a:endParaRPr>
          </a:p>
          <a:p>
            <a:r>
              <a:rPr lang="en-GB" sz="1400" i="1" dirty="0">
                <a:latin typeface="Bahnschrift Light" pitchFamily="34" charset="0"/>
              </a:rPr>
              <a:t>The Earliest English Poems,</a:t>
            </a:r>
            <a:r>
              <a:rPr lang="en-GB" sz="1400" dirty="0">
                <a:latin typeface="Bahnschrift Light" pitchFamily="34" charset="0"/>
              </a:rPr>
              <a:t> translated and introduced by Michael Alexander, London: Penguin Books, 1991.</a:t>
            </a:r>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r>
              <a:rPr lang="en-GB" sz="1400" i="1" dirty="0">
                <a:latin typeface="Bahnschrift Light" pitchFamily="34" charset="0"/>
              </a:rPr>
              <a:t>The Poems of the Pearl Manuscript, </a:t>
            </a:r>
            <a:r>
              <a:rPr lang="en-GB" sz="1400" dirty="0">
                <a:latin typeface="Bahnschrift Light" pitchFamily="34" charset="0"/>
              </a:rPr>
              <a:t>edited by Andrew Malcolm and Waldron Ronald, Exeter: Liverpool University Press, 2007.</a:t>
            </a:r>
            <a:endParaRPr lang="it-IT" sz="1400" dirty="0">
              <a:latin typeface="Bahnschrift Light" pitchFamily="34" charset="0"/>
            </a:endParaRPr>
          </a:p>
          <a:p>
            <a:r>
              <a:rPr lang="en-GB" sz="1400" i="1" dirty="0">
                <a:latin typeface="Bahnschrift Light" pitchFamily="34" charset="0"/>
              </a:rPr>
              <a:t> </a:t>
            </a:r>
            <a:endParaRPr lang="it-IT" sz="1400" dirty="0">
              <a:latin typeface="Bahnschrift Light" pitchFamily="34" charset="0"/>
            </a:endParaRPr>
          </a:p>
          <a:p>
            <a:r>
              <a:rPr lang="en-GB" sz="1400" i="1" dirty="0">
                <a:latin typeface="Bahnschrift Light" pitchFamily="34" charset="0"/>
              </a:rPr>
              <a:t>The Works of the Gawain Poet, Pearl, Cleanness, Patience, Sir Gawain and the Green Knight, </a:t>
            </a:r>
            <a:r>
              <a:rPr lang="en-GB" sz="1400" dirty="0">
                <a:latin typeface="Bahnschrift Light" pitchFamily="34" charset="0"/>
              </a:rPr>
              <a:t>edited by Ad Putter and Myra Stokes, London: Penguin, 2014.</a:t>
            </a:r>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r>
              <a:rPr lang="en-GB" sz="1400" dirty="0">
                <a:latin typeface="Bahnschrift Light" pitchFamily="34" charset="0"/>
              </a:rPr>
              <a:t>Chrétien de Troyes, </a:t>
            </a:r>
            <a:r>
              <a:rPr lang="en-GB" sz="1400" i="1" dirty="0">
                <a:latin typeface="Bahnschrift Light" pitchFamily="34" charset="0"/>
              </a:rPr>
              <a:t>The Knight with the Lion, or </a:t>
            </a:r>
            <a:r>
              <a:rPr lang="en-GB" sz="1400" i="1" dirty="0" err="1">
                <a:latin typeface="Bahnschrift Light" pitchFamily="34" charset="0"/>
              </a:rPr>
              <a:t>Yvain</a:t>
            </a:r>
            <a:r>
              <a:rPr lang="en-GB" sz="1400" i="1" dirty="0">
                <a:latin typeface="Bahnschrift Light" pitchFamily="34" charset="0"/>
              </a:rPr>
              <a:t> (Le Chevalier au Lion), </a:t>
            </a:r>
            <a:r>
              <a:rPr lang="en-GB" sz="1400" dirty="0">
                <a:latin typeface="Bahnschrift Light" pitchFamily="34" charset="0"/>
              </a:rPr>
              <a:t>edited and translated by William W. </a:t>
            </a:r>
            <a:r>
              <a:rPr lang="en-GB" sz="1400" dirty="0" err="1">
                <a:latin typeface="Bahnschrift Light" pitchFamily="34" charset="0"/>
              </a:rPr>
              <a:t>Kibler</a:t>
            </a:r>
            <a:r>
              <a:rPr lang="en-GB" sz="1400" i="1" dirty="0">
                <a:latin typeface="Bahnschrift Light" pitchFamily="34" charset="0"/>
              </a:rPr>
              <a:t>, </a:t>
            </a:r>
            <a:r>
              <a:rPr lang="en-GB" sz="1400" dirty="0">
                <a:latin typeface="Bahnschrift Light" pitchFamily="34" charset="0"/>
              </a:rPr>
              <a:t>New York: Garland Library of Middle English Literature, 1985.</a:t>
            </a:r>
            <a:endParaRPr lang="it-IT" sz="1400" dirty="0">
              <a:latin typeface="Bahnschrift Light" pitchFamily="34" charset="0"/>
            </a:endParaRPr>
          </a:p>
          <a:p>
            <a:r>
              <a:rPr lang="en-GB" sz="1400" dirty="0">
                <a:latin typeface="Bahnschrift Light" pitchFamily="34" charset="0"/>
              </a:rPr>
              <a:t> </a:t>
            </a:r>
            <a:r>
              <a:rPr lang="en-GB" sz="1400" b="1" dirty="0">
                <a:latin typeface="Bahnschrift Light" pitchFamily="34" charset="0"/>
              </a:rPr>
              <a:t> </a:t>
            </a:r>
            <a:endParaRPr lang="it-IT" sz="1400" dirty="0">
              <a:latin typeface="Bahnschrift Light" pitchFamily="34" charset="0"/>
            </a:endParaRPr>
          </a:p>
          <a:p>
            <a:r>
              <a:rPr lang="en-GB" sz="1400" b="1" dirty="0">
                <a:latin typeface="Bahnschrift Light" pitchFamily="34" charset="0"/>
              </a:rPr>
              <a:t>Critical literature</a:t>
            </a:r>
            <a:endParaRPr lang="it-IT" sz="1400" dirty="0">
              <a:latin typeface="Bahnschrift Light" pitchFamily="34" charset="0"/>
            </a:endParaRPr>
          </a:p>
          <a:p>
            <a:r>
              <a:rPr lang="en-GB" sz="1400" dirty="0" err="1">
                <a:latin typeface="Bahnschrift Light" pitchFamily="34" charset="0"/>
              </a:rPr>
              <a:t>Auerbach</a:t>
            </a:r>
            <a:r>
              <a:rPr lang="en-GB" sz="1400" dirty="0">
                <a:latin typeface="Bahnschrift Light" pitchFamily="34" charset="0"/>
              </a:rPr>
              <a:t>, Erich, </a:t>
            </a:r>
            <a:r>
              <a:rPr lang="en-GB" sz="1400" i="1" dirty="0">
                <a:latin typeface="Bahnschrift Light" pitchFamily="34" charset="0"/>
              </a:rPr>
              <a:t>Mimesis, The Representation of Reality in Western Literature (Mimesis: </a:t>
            </a:r>
            <a:r>
              <a:rPr lang="en-GB" sz="1400" i="1" dirty="0" err="1">
                <a:latin typeface="Bahnschrift Light" pitchFamily="34" charset="0"/>
              </a:rPr>
              <a:t>Dargestellte</a:t>
            </a:r>
            <a:r>
              <a:rPr lang="en-GB" sz="1400" i="1" dirty="0">
                <a:latin typeface="Bahnschrift Light" pitchFamily="34" charset="0"/>
              </a:rPr>
              <a:t> </a:t>
            </a:r>
            <a:r>
              <a:rPr lang="en-GB" sz="1400" i="1" dirty="0" err="1">
                <a:latin typeface="Bahnschrift Light" pitchFamily="34" charset="0"/>
              </a:rPr>
              <a:t>Wirklichkeit</a:t>
            </a:r>
            <a:r>
              <a:rPr lang="en-GB" sz="1400" i="1" dirty="0">
                <a:latin typeface="Bahnschrift Light" pitchFamily="34" charset="0"/>
              </a:rPr>
              <a:t> in der </a:t>
            </a:r>
            <a:r>
              <a:rPr lang="en-GB" sz="1400" i="1" dirty="0" err="1">
                <a:latin typeface="Bahnschrift Light" pitchFamily="34" charset="0"/>
              </a:rPr>
              <a:t>abendländischen</a:t>
            </a:r>
            <a:r>
              <a:rPr lang="en-GB" sz="1400" i="1" dirty="0">
                <a:latin typeface="Bahnschrift Light" pitchFamily="34" charset="0"/>
              </a:rPr>
              <a:t> </a:t>
            </a:r>
            <a:r>
              <a:rPr lang="en-GB" sz="1400" i="1" dirty="0" err="1">
                <a:latin typeface="Bahnschrift Light" pitchFamily="34" charset="0"/>
              </a:rPr>
              <a:t>Literatur</a:t>
            </a:r>
            <a:r>
              <a:rPr lang="en-GB" sz="1400" i="1" dirty="0">
                <a:latin typeface="Bahnschrift Light" pitchFamily="34" charset="0"/>
              </a:rPr>
              <a:t>),</a:t>
            </a:r>
            <a:r>
              <a:rPr lang="en-GB" sz="1400" dirty="0">
                <a:latin typeface="Bahnschrift Light" pitchFamily="34" charset="0"/>
              </a:rPr>
              <a:t> translated by Willard R. Trask,</a:t>
            </a:r>
            <a:r>
              <a:rPr lang="en-GB" sz="1400" i="1" dirty="0">
                <a:latin typeface="Bahnschrift Light" pitchFamily="34" charset="0"/>
              </a:rPr>
              <a:t> </a:t>
            </a:r>
            <a:r>
              <a:rPr lang="en-GB" sz="1400" dirty="0">
                <a:latin typeface="Bahnschrift Light" pitchFamily="34" charset="0"/>
              </a:rPr>
              <a:t>Princeton: Princeton University Press, 1953.</a:t>
            </a:r>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pPr algn="just"/>
            <a:endParaRPr lang="en-GB" sz="2000" dirty="0">
              <a:latin typeface="Bahnschrift Light"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17666"/>
          <a:stretch/>
        </p:blipFill>
        <p:spPr bwMode="auto">
          <a:xfrm>
            <a:off x="7066333" y="-1"/>
            <a:ext cx="2114179"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33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sp>
        <p:nvSpPr>
          <p:cNvPr id="9" name="CasellaDiTesto 8"/>
          <p:cNvSpPr txBox="1"/>
          <p:nvPr/>
        </p:nvSpPr>
        <p:spPr>
          <a:xfrm>
            <a:off x="395536" y="1052736"/>
            <a:ext cx="6120680" cy="6524863"/>
          </a:xfrm>
          <a:prstGeom prst="rect">
            <a:avLst/>
          </a:prstGeom>
          <a:noFill/>
        </p:spPr>
        <p:txBody>
          <a:bodyPr wrap="square" rtlCol="0">
            <a:spAutoFit/>
          </a:bodyPr>
          <a:lstStyle/>
          <a:p>
            <a:pPr algn="just"/>
            <a:r>
              <a:rPr lang="en-GB" sz="2000" b="1" dirty="0">
                <a:latin typeface="Bahnschrift Light" pitchFamily="34" charset="0"/>
              </a:rPr>
              <a:t>Bibliography</a:t>
            </a:r>
          </a:p>
          <a:p>
            <a:endParaRPr lang="en-GB" sz="1400" b="1" dirty="0"/>
          </a:p>
          <a:p>
            <a:r>
              <a:rPr lang="en-GB" sz="1400" dirty="0">
                <a:latin typeface="Bahnschrift Light" pitchFamily="34" charset="0"/>
              </a:rPr>
              <a:t>Barber, Richard, </a:t>
            </a:r>
            <a:r>
              <a:rPr lang="en-GB" sz="1400" i="1" dirty="0">
                <a:latin typeface="Bahnschrift Light" pitchFamily="34" charset="0"/>
              </a:rPr>
              <a:t>Edward III and the Triumph of England, </a:t>
            </a:r>
            <a:r>
              <a:rPr lang="en-GB" sz="1400" dirty="0">
                <a:latin typeface="Bahnschrift Light" pitchFamily="34" charset="0"/>
              </a:rPr>
              <a:t>London: Penguin, 2014.</a:t>
            </a:r>
            <a:endParaRPr lang="it-IT" sz="1400" dirty="0">
              <a:latin typeface="Bahnschrift Light" pitchFamily="34" charset="0"/>
            </a:endParaRPr>
          </a:p>
          <a:p>
            <a:endParaRPr lang="it-IT" sz="1400" dirty="0">
              <a:latin typeface="Bahnschrift Light" pitchFamily="34" charset="0"/>
            </a:endParaRPr>
          </a:p>
          <a:p>
            <a:r>
              <a:rPr lang="en-GB" sz="1400" dirty="0">
                <a:latin typeface="Bahnschrift Light" pitchFamily="34" charset="0"/>
              </a:rPr>
              <a:t>Barron, W.R.J., ‘Arthurian Romance’ in Corinne Saunders ed., </a:t>
            </a:r>
            <a:r>
              <a:rPr lang="en-GB" sz="1400" i="1" dirty="0">
                <a:latin typeface="Bahnschrift Light" pitchFamily="34" charset="0"/>
              </a:rPr>
              <a:t>A Companion to Romance from Classical to Contemporary, </a:t>
            </a:r>
            <a:r>
              <a:rPr lang="en-GB" sz="1400" dirty="0">
                <a:latin typeface="Bahnschrift Light" pitchFamily="34" charset="0"/>
              </a:rPr>
              <a:t>Oxford: Blackwell, 2004, pp. 65-84.</a:t>
            </a:r>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r>
              <a:rPr lang="it-IT" sz="1400" dirty="0">
                <a:latin typeface="Bahnschrift Light" pitchFamily="34" charset="0"/>
              </a:rPr>
              <a:t>Chiesa </a:t>
            </a:r>
            <a:r>
              <a:rPr lang="it-IT" sz="1400" dirty="0" err="1">
                <a:latin typeface="Bahnschrift Light" pitchFamily="34" charset="0"/>
              </a:rPr>
              <a:t>Isnardi</a:t>
            </a:r>
            <a:r>
              <a:rPr lang="it-IT" sz="1400" dirty="0">
                <a:latin typeface="Bahnschrift Light" pitchFamily="34" charset="0"/>
              </a:rPr>
              <a:t>, Gianna, </a:t>
            </a:r>
            <a:r>
              <a:rPr lang="it-IT" sz="1400" i="1" dirty="0">
                <a:latin typeface="Bahnschrift Light" pitchFamily="34" charset="0"/>
              </a:rPr>
              <a:t>I Miti Nordici, </a:t>
            </a:r>
            <a:r>
              <a:rPr lang="it-IT" sz="1400" dirty="0">
                <a:latin typeface="Bahnschrift Light" pitchFamily="34" charset="0"/>
              </a:rPr>
              <a:t>Milano: Longanesi, 1991.</a:t>
            </a:r>
          </a:p>
          <a:p>
            <a:r>
              <a:rPr lang="it-IT" sz="1400" dirty="0">
                <a:latin typeface="Bahnschrift Light" pitchFamily="34" charset="0"/>
              </a:rPr>
              <a:t> </a:t>
            </a:r>
          </a:p>
          <a:p>
            <a:r>
              <a:rPr lang="en-GB" sz="1400" dirty="0">
                <a:latin typeface="Bahnschrift Light" pitchFamily="34" charset="0"/>
              </a:rPr>
              <a:t>Dean, Christopher, ‘“Weal </a:t>
            </a:r>
            <a:r>
              <a:rPr lang="en-GB" sz="1400" dirty="0" err="1">
                <a:latin typeface="Bahnschrift Light" pitchFamily="34" charset="0"/>
              </a:rPr>
              <a:t>Wundrum</a:t>
            </a:r>
            <a:r>
              <a:rPr lang="en-GB" sz="1400" dirty="0">
                <a:latin typeface="Bahnschrift Light" pitchFamily="34" charset="0"/>
              </a:rPr>
              <a:t> </a:t>
            </a:r>
            <a:r>
              <a:rPr lang="en-GB" sz="1400" dirty="0" err="1">
                <a:latin typeface="Bahnschrift Light" pitchFamily="34" charset="0"/>
              </a:rPr>
              <a:t>Heah</a:t>
            </a:r>
            <a:r>
              <a:rPr lang="en-GB" sz="1400" dirty="0">
                <a:latin typeface="Bahnschrift Light" pitchFamily="34" charset="0"/>
              </a:rPr>
              <a:t>, </a:t>
            </a:r>
            <a:r>
              <a:rPr lang="en-GB" sz="1400" dirty="0" err="1">
                <a:latin typeface="Bahnschrift Light" pitchFamily="34" charset="0"/>
              </a:rPr>
              <a:t>Wyrmlicum</a:t>
            </a:r>
            <a:r>
              <a:rPr lang="en-GB" sz="1400" dirty="0">
                <a:latin typeface="Bahnschrift Light" pitchFamily="34" charset="0"/>
              </a:rPr>
              <a:t> </a:t>
            </a:r>
            <a:r>
              <a:rPr lang="en-GB" sz="1400" dirty="0" err="1">
                <a:latin typeface="Bahnschrift Light" pitchFamily="34" charset="0"/>
              </a:rPr>
              <a:t>Fah</a:t>
            </a:r>
            <a:r>
              <a:rPr lang="en-GB" sz="1400" dirty="0">
                <a:latin typeface="Bahnschrift Light" pitchFamily="34" charset="0"/>
              </a:rPr>
              <a:t>” and the Narrative Background of “The Wanderer”’, </a:t>
            </a:r>
            <a:r>
              <a:rPr lang="en-GB" sz="1400" i="1" dirty="0">
                <a:latin typeface="Bahnschrift Light" pitchFamily="34" charset="0"/>
              </a:rPr>
              <a:t>Modern Philology, </a:t>
            </a:r>
            <a:r>
              <a:rPr lang="en-GB" sz="1400" dirty="0">
                <a:latin typeface="Bahnschrift Light" pitchFamily="34" charset="0"/>
              </a:rPr>
              <a:t>63 (1965), pp. 141-3.</a:t>
            </a:r>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r>
              <a:rPr lang="en-GB" sz="1400" dirty="0" err="1">
                <a:latin typeface="Bahnschrift Light" pitchFamily="34" charset="0"/>
              </a:rPr>
              <a:t>Hanscom</a:t>
            </a:r>
            <a:r>
              <a:rPr lang="en-GB" sz="1400" dirty="0">
                <a:latin typeface="Bahnschrift Light" pitchFamily="34" charset="0"/>
              </a:rPr>
              <a:t>, Elizabeth </a:t>
            </a:r>
            <a:r>
              <a:rPr lang="en-GB" sz="1400" dirty="0" err="1">
                <a:latin typeface="Bahnschrift Light" pitchFamily="34" charset="0"/>
              </a:rPr>
              <a:t>Deering</a:t>
            </a:r>
            <a:r>
              <a:rPr lang="en-GB" sz="1400" dirty="0">
                <a:latin typeface="Bahnschrift Light" pitchFamily="34" charset="0"/>
              </a:rPr>
              <a:t>, ‘The Feeling for Nature in Old English Poetry’, </a:t>
            </a:r>
            <a:r>
              <a:rPr lang="en-GB" sz="1400" i="1" dirty="0">
                <a:latin typeface="Bahnschrift Light" pitchFamily="34" charset="0"/>
              </a:rPr>
              <a:t>The Journal of English and Germanic Philology, </a:t>
            </a:r>
            <a:r>
              <a:rPr lang="en-GB" sz="1400" dirty="0">
                <a:latin typeface="Bahnschrift Light" pitchFamily="34" charset="0"/>
              </a:rPr>
              <a:t>5 (1905), pp. 439-63.</a:t>
            </a:r>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r>
              <a:rPr lang="en-GB" sz="1400" dirty="0" err="1">
                <a:latin typeface="Bahnschrift Light" pitchFamily="34" charset="0"/>
              </a:rPr>
              <a:t>Klinck</a:t>
            </a:r>
            <a:r>
              <a:rPr lang="en-GB" sz="1400" dirty="0">
                <a:latin typeface="Bahnschrift Light" pitchFamily="34" charset="0"/>
              </a:rPr>
              <a:t>, Anne L.</a:t>
            </a:r>
            <a:r>
              <a:rPr lang="en-GB" sz="1400" i="1" dirty="0">
                <a:latin typeface="Bahnschrift Light" pitchFamily="34" charset="0"/>
              </a:rPr>
              <a:t>, The Old English Elegies, A Critical Edition and Genre Study</a:t>
            </a:r>
            <a:r>
              <a:rPr lang="en-GB" sz="1400" dirty="0">
                <a:latin typeface="Bahnschrift Light" pitchFamily="34" charset="0"/>
              </a:rPr>
              <a:t>, Montreal: McGill-Queen 's University Press, 1992.</a:t>
            </a:r>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r>
              <a:rPr lang="en-GB" sz="1400" dirty="0">
                <a:latin typeface="Bahnschrift Light" pitchFamily="34" charset="0"/>
              </a:rPr>
              <a:t>Martinez, Ann M., ‘</a:t>
            </a:r>
            <a:r>
              <a:rPr lang="en-GB" sz="1400" dirty="0" err="1">
                <a:latin typeface="Bahnschrift Light" pitchFamily="34" charset="0"/>
              </a:rPr>
              <a:t>Bertilak’s</a:t>
            </a:r>
            <a:r>
              <a:rPr lang="en-GB" sz="1400" dirty="0">
                <a:latin typeface="Bahnschrift Light" pitchFamily="34" charset="0"/>
              </a:rPr>
              <a:t> Green Vision: Land Stewardship in </a:t>
            </a:r>
            <a:r>
              <a:rPr lang="en-GB" sz="1400" i="1" dirty="0">
                <a:latin typeface="Bahnschrift Light" pitchFamily="34" charset="0"/>
              </a:rPr>
              <a:t>Sir Gawain and the Green Knight’,</a:t>
            </a:r>
            <a:r>
              <a:rPr lang="en-GB" sz="1400" dirty="0">
                <a:latin typeface="Bahnschrift Light" pitchFamily="34" charset="0"/>
              </a:rPr>
              <a:t> </a:t>
            </a:r>
            <a:r>
              <a:rPr lang="en-GB" sz="1400" i="1" dirty="0" err="1">
                <a:latin typeface="Bahnschrift Light" pitchFamily="34" charset="0"/>
              </a:rPr>
              <a:t>Arthuriana</a:t>
            </a:r>
            <a:r>
              <a:rPr lang="en-GB" sz="1400" i="1" dirty="0">
                <a:latin typeface="Bahnschrift Light" pitchFamily="34" charset="0"/>
              </a:rPr>
              <a:t>, </a:t>
            </a:r>
            <a:r>
              <a:rPr lang="en-GB" sz="1400" dirty="0">
                <a:latin typeface="Bahnschrift Light" pitchFamily="34" charset="0"/>
              </a:rPr>
              <a:t>26 (2016), pp. 114-29.</a:t>
            </a:r>
            <a:endParaRPr lang="it-IT" sz="1400" dirty="0">
              <a:latin typeface="Bahnschrift Light" pitchFamily="34" charset="0"/>
            </a:endParaRPr>
          </a:p>
          <a:p>
            <a:endParaRPr lang="it-IT" sz="1400" dirty="0">
              <a:latin typeface="Bahnschrift Light" pitchFamily="34" charset="0"/>
            </a:endParaRPr>
          </a:p>
          <a:p>
            <a:r>
              <a:rPr lang="en-GB" sz="1400" dirty="0">
                <a:latin typeface="Bahnschrift Light" pitchFamily="34" charset="0"/>
              </a:rPr>
              <a:t>Putter, Ad, </a:t>
            </a:r>
            <a:r>
              <a:rPr lang="en-GB" sz="1400" i="1" dirty="0">
                <a:latin typeface="Bahnschrift Light" pitchFamily="34" charset="0"/>
              </a:rPr>
              <a:t>Sir Gawain and the Green Knight and the French Arthurian Romance, </a:t>
            </a:r>
            <a:r>
              <a:rPr lang="en-GB" sz="1400" dirty="0">
                <a:latin typeface="Bahnschrift Light" pitchFamily="34" charset="0"/>
              </a:rPr>
              <a:t>Oxford: Clarendon Press, 1995.</a:t>
            </a:r>
            <a:endParaRPr lang="it-IT" sz="1400" dirty="0">
              <a:latin typeface="Bahnschrift Light" pitchFamily="34" charset="0"/>
            </a:endParaRPr>
          </a:p>
          <a:p>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pPr algn="just"/>
            <a:endParaRPr lang="en-GB" sz="2000" dirty="0">
              <a:latin typeface="Bahnschrift Light" pitchFamily="34"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610"/>
          <a:stretch/>
        </p:blipFill>
        <p:spPr bwMode="auto">
          <a:xfrm>
            <a:off x="7063712" y="1"/>
            <a:ext cx="2116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464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sp>
        <p:nvSpPr>
          <p:cNvPr id="9" name="CasellaDiTesto 8"/>
          <p:cNvSpPr txBox="1"/>
          <p:nvPr/>
        </p:nvSpPr>
        <p:spPr>
          <a:xfrm>
            <a:off x="395536" y="1052736"/>
            <a:ext cx="6120680" cy="4585871"/>
          </a:xfrm>
          <a:prstGeom prst="rect">
            <a:avLst/>
          </a:prstGeom>
          <a:noFill/>
        </p:spPr>
        <p:txBody>
          <a:bodyPr wrap="square" rtlCol="0">
            <a:spAutoFit/>
          </a:bodyPr>
          <a:lstStyle/>
          <a:p>
            <a:pPr algn="just"/>
            <a:r>
              <a:rPr lang="en-GB" sz="2000" b="1" dirty="0">
                <a:latin typeface="Bahnschrift Light" pitchFamily="34" charset="0"/>
              </a:rPr>
              <a:t>Bibliography</a:t>
            </a:r>
          </a:p>
          <a:p>
            <a:endParaRPr lang="en-GB" sz="1400" b="1" dirty="0"/>
          </a:p>
          <a:p>
            <a:r>
              <a:rPr lang="en-GB" sz="1400" dirty="0">
                <a:latin typeface="Bahnschrift Light" pitchFamily="34" charset="0"/>
              </a:rPr>
              <a:t>Rudd, Gillian, ‘“The Wilderness of Wirral” in </a:t>
            </a:r>
            <a:r>
              <a:rPr lang="en-GB" sz="1400" i="1" dirty="0">
                <a:latin typeface="Bahnschrift Light" pitchFamily="34" charset="0"/>
              </a:rPr>
              <a:t>Sir Gawain and the Green Knight’, </a:t>
            </a:r>
            <a:r>
              <a:rPr lang="en-GB" sz="1400" i="1" dirty="0" err="1">
                <a:latin typeface="Bahnschrift Light" pitchFamily="34" charset="0"/>
              </a:rPr>
              <a:t>Arthuriana</a:t>
            </a:r>
            <a:r>
              <a:rPr lang="en-GB" sz="1400" i="1" dirty="0">
                <a:latin typeface="Bahnschrift Light" pitchFamily="34" charset="0"/>
              </a:rPr>
              <a:t>, </a:t>
            </a:r>
            <a:r>
              <a:rPr lang="en-GB" sz="1400" dirty="0">
                <a:latin typeface="Bahnschrift Light" pitchFamily="34" charset="0"/>
              </a:rPr>
              <a:t>23 (2013), pp. 52-65.</a:t>
            </a:r>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r>
              <a:rPr lang="en-GB" sz="1400" dirty="0">
                <a:latin typeface="Bahnschrift Light" pitchFamily="34" charset="0"/>
              </a:rPr>
              <a:t>Saunders, Corinne, </a:t>
            </a:r>
            <a:r>
              <a:rPr lang="en-GB" sz="1400" i="1" dirty="0">
                <a:latin typeface="Bahnschrift Light" pitchFamily="34" charset="0"/>
              </a:rPr>
              <a:t>The Forest of Medieval Romance: </a:t>
            </a:r>
            <a:r>
              <a:rPr lang="en-GB" sz="1400" i="1" dirty="0" err="1">
                <a:latin typeface="Bahnschrift Light" pitchFamily="34" charset="0"/>
              </a:rPr>
              <a:t>Avernus</a:t>
            </a:r>
            <a:r>
              <a:rPr lang="en-GB" sz="1400" i="1" dirty="0">
                <a:latin typeface="Bahnschrift Light" pitchFamily="34" charset="0"/>
              </a:rPr>
              <a:t>, </a:t>
            </a:r>
            <a:r>
              <a:rPr lang="en-GB" sz="1400" i="1" dirty="0" err="1">
                <a:latin typeface="Bahnschrift Light" pitchFamily="34" charset="0"/>
              </a:rPr>
              <a:t>Broceliande</a:t>
            </a:r>
            <a:r>
              <a:rPr lang="en-GB" sz="1400" i="1" dirty="0">
                <a:latin typeface="Bahnschrift Light" pitchFamily="34" charset="0"/>
              </a:rPr>
              <a:t>, Arden, </a:t>
            </a:r>
            <a:r>
              <a:rPr lang="en-GB" sz="1400" dirty="0">
                <a:latin typeface="Bahnschrift Light" pitchFamily="34" charset="0"/>
              </a:rPr>
              <a:t>Cambridge: </a:t>
            </a:r>
            <a:r>
              <a:rPr lang="en-GB" sz="1400" dirty="0" err="1">
                <a:latin typeface="Bahnschrift Light" pitchFamily="34" charset="0"/>
              </a:rPr>
              <a:t>Boydell</a:t>
            </a:r>
            <a:r>
              <a:rPr lang="en-GB" sz="1400" dirty="0">
                <a:latin typeface="Bahnschrift Light" pitchFamily="34" charset="0"/>
              </a:rPr>
              <a:t> and Brewer, 1993.</a:t>
            </a:r>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r>
              <a:rPr lang="en-GB" sz="1400" b="1" dirty="0">
                <a:latin typeface="Bahnschrift Light" pitchFamily="34" charset="0"/>
              </a:rPr>
              <a:t>Online sources</a:t>
            </a:r>
            <a:endParaRPr lang="it-IT" sz="1400" dirty="0">
              <a:latin typeface="Bahnschrift Light" pitchFamily="34" charset="0"/>
            </a:endParaRPr>
          </a:p>
          <a:p>
            <a:r>
              <a:rPr lang="en-GB" sz="1400" b="1" dirty="0">
                <a:latin typeface="Bahnschrift Light" pitchFamily="34" charset="0"/>
              </a:rPr>
              <a:t> </a:t>
            </a:r>
            <a:endParaRPr lang="it-IT" sz="1400" dirty="0">
              <a:latin typeface="Bahnschrift Light" pitchFamily="34" charset="0"/>
            </a:endParaRPr>
          </a:p>
          <a:p>
            <a:r>
              <a:rPr lang="en-GB" sz="1400" i="1" dirty="0">
                <a:latin typeface="Bahnschrift Light" pitchFamily="34" charset="0"/>
              </a:rPr>
              <a:t>Middle English Dictionary </a:t>
            </a:r>
            <a:r>
              <a:rPr lang="en-GB" sz="1400" dirty="0">
                <a:latin typeface="Bahnschrift Light" pitchFamily="34" charset="0"/>
              </a:rPr>
              <a:t> </a:t>
            </a:r>
            <a:r>
              <a:rPr lang="en-GB" sz="1400" u="sng" dirty="0">
                <a:latin typeface="Bahnschrift Light" pitchFamily="34" charset="0"/>
                <a:hlinkClick r:id="rId3"/>
              </a:rPr>
              <a:t>https://quod.lib.umich.edu/m/middle-english-dictionary/dictionary</a:t>
            </a:r>
            <a:r>
              <a:rPr lang="en-GB" sz="1400" u="sng" dirty="0">
                <a:latin typeface="Bahnschrift Light" pitchFamily="34" charset="0"/>
              </a:rPr>
              <a:t> </a:t>
            </a:r>
            <a:r>
              <a:rPr lang="en-GB" sz="1400" dirty="0">
                <a:latin typeface="Bahnschrift Light" pitchFamily="34" charset="0"/>
              </a:rPr>
              <a:t>[accessed on 08/10/2019]</a:t>
            </a:r>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r>
              <a:rPr lang="en-GB" sz="1400" dirty="0">
                <a:latin typeface="Bahnschrift Light" pitchFamily="34" charset="0"/>
              </a:rPr>
              <a:t>Cheshire </a:t>
            </a:r>
            <a:r>
              <a:rPr lang="en-GB" sz="1400" dirty="0" err="1">
                <a:latin typeface="Bahnschrift Light" pitchFamily="34" charset="0"/>
              </a:rPr>
              <a:t>Wildforest</a:t>
            </a:r>
            <a:r>
              <a:rPr lang="en-GB" sz="1400" dirty="0">
                <a:latin typeface="Bahnschrift Light" pitchFamily="34" charset="0"/>
              </a:rPr>
              <a:t> Trust, </a:t>
            </a:r>
            <a:r>
              <a:rPr lang="en-GB" sz="1400" u="sng" dirty="0">
                <a:latin typeface="Bahnschrift Light" pitchFamily="34" charset="0"/>
                <a:hlinkClick r:id="rId4"/>
              </a:rPr>
              <a:t>https://www.wirralwildlife.org.uk/thornton-wood</a:t>
            </a:r>
            <a:r>
              <a:rPr lang="en-GB" sz="1400" u="sng" dirty="0">
                <a:latin typeface="Bahnschrift Light" pitchFamily="34" charset="0"/>
              </a:rPr>
              <a:t> </a:t>
            </a:r>
            <a:r>
              <a:rPr lang="en-GB" sz="1400" dirty="0">
                <a:latin typeface="Bahnschrift Light" pitchFamily="34" charset="0"/>
              </a:rPr>
              <a:t>[accessed on 06/12/2019]</a:t>
            </a:r>
            <a:endParaRPr lang="it-IT" sz="1400" dirty="0">
              <a:latin typeface="Bahnschrift Light" pitchFamily="34" charset="0"/>
            </a:endParaRPr>
          </a:p>
          <a:p>
            <a:endParaRPr lang="it-IT" sz="1400" dirty="0">
              <a:latin typeface="Bahnschrift Light" pitchFamily="34" charset="0"/>
            </a:endParaRPr>
          </a:p>
          <a:p>
            <a:endParaRPr lang="it-IT" sz="1400" dirty="0">
              <a:latin typeface="Bahnschrift Light" pitchFamily="34" charset="0"/>
            </a:endParaRPr>
          </a:p>
          <a:p>
            <a:r>
              <a:rPr lang="en-GB" sz="1400" dirty="0">
                <a:latin typeface="Bahnschrift Light" pitchFamily="34" charset="0"/>
              </a:rPr>
              <a:t> </a:t>
            </a:r>
            <a:endParaRPr lang="it-IT" sz="1400" dirty="0">
              <a:latin typeface="Bahnschrift Light" pitchFamily="34" charset="0"/>
            </a:endParaRPr>
          </a:p>
          <a:p>
            <a:pPr algn="just"/>
            <a:endParaRPr lang="en-GB" sz="2000" dirty="0">
              <a:latin typeface="Bahnschrift Light" pitchFamily="34" charset="0"/>
            </a:endParaRPr>
          </a:p>
        </p:txBody>
      </p:sp>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20212"/>
          <a:stretch/>
        </p:blipFill>
        <p:spPr bwMode="auto">
          <a:xfrm>
            <a:off x="7063712" y="0"/>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1242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4788024" y="91868"/>
            <a:ext cx="4248472" cy="1477328"/>
          </a:xfrm>
          <a:prstGeom prst="rect">
            <a:avLst/>
          </a:prstGeom>
          <a:noFill/>
        </p:spPr>
        <p:txBody>
          <a:bodyPr wrap="square" rtlCol="0">
            <a:spAutoFit/>
          </a:bodyPr>
          <a:lstStyle/>
          <a:p>
            <a:pPr algn="r"/>
            <a:r>
              <a:rPr lang="it-IT" dirty="0">
                <a:latin typeface="Bahnschrift Light" pitchFamily="34" charset="0"/>
                <a:cs typeface="Times New Roman" pitchFamily="18" charset="0"/>
              </a:rPr>
              <a:t>Sibilla Siano</a:t>
            </a:r>
          </a:p>
          <a:p>
            <a:pPr algn="r"/>
            <a:r>
              <a:rPr lang="it-IT" dirty="0">
                <a:latin typeface="Bahnschrift Light" pitchFamily="34" charset="0"/>
                <a:cs typeface="Times New Roman" pitchFamily="18" charset="0"/>
              </a:rPr>
              <a:t>Filologia del Testo Medievale Inglese</a:t>
            </a:r>
          </a:p>
          <a:p>
            <a:pPr algn="r"/>
            <a:r>
              <a:rPr lang="it-IT" dirty="0">
                <a:latin typeface="Bahnschrift Light" pitchFamily="34" charset="0"/>
                <a:cs typeface="Times New Roman" pitchFamily="18" charset="0"/>
              </a:rPr>
              <a:t>sibilla.siano@phd.unipd.it</a:t>
            </a:r>
          </a:p>
          <a:p>
            <a:pPr algn="r"/>
            <a:endParaRPr lang="it-IT" dirty="0">
              <a:latin typeface="Bahnschrift Light" pitchFamily="34" charset="0"/>
              <a:cs typeface="Times New Roman" pitchFamily="18" charset="0"/>
            </a:endParaRPr>
          </a:p>
          <a:p>
            <a:endParaRPr lang="it-IT" dirty="0"/>
          </a:p>
        </p:txBody>
      </p:sp>
      <p:pic>
        <p:nvPicPr>
          <p:cNvPr id="2050" name="Picture 2" descr="The Roaches &amp; Lud's Church | Mark Charan Newt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38" t="8016" r="5511"/>
          <a:stretch/>
        </p:blipFill>
        <p:spPr bwMode="auto">
          <a:xfrm>
            <a:off x="0" y="1095555"/>
            <a:ext cx="9144000" cy="576244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51520" y="3657798"/>
            <a:ext cx="7920880" cy="923330"/>
          </a:xfrm>
          <a:prstGeom prst="rect">
            <a:avLst/>
          </a:prstGeom>
          <a:noFill/>
        </p:spPr>
        <p:txBody>
          <a:bodyPr wrap="square" rtlCol="0">
            <a:spAutoFit/>
          </a:bodyPr>
          <a:lstStyle/>
          <a:p>
            <a:r>
              <a:rPr lang="it-IT" sz="5400" dirty="0" err="1">
                <a:solidFill>
                  <a:schemeClr val="bg1"/>
                </a:solidFill>
              </a:rPr>
              <a:t>Thank</a:t>
            </a:r>
            <a:r>
              <a:rPr lang="it-IT" sz="5400" dirty="0">
                <a:solidFill>
                  <a:schemeClr val="bg1"/>
                </a:solidFill>
              </a:rPr>
              <a:t> </a:t>
            </a:r>
            <a:r>
              <a:rPr lang="it-IT" sz="5400" dirty="0" err="1">
                <a:solidFill>
                  <a:schemeClr val="bg1"/>
                </a:solidFill>
              </a:rPr>
              <a:t>you</a:t>
            </a:r>
            <a:r>
              <a:rPr lang="it-IT" sz="5400" dirty="0">
                <a:solidFill>
                  <a:schemeClr val="bg1"/>
                </a:solidFill>
              </a:rPr>
              <a:t>!</a:t>
            </a:r>
          </a:p>
        </p:txBody>
      </p:sp>
    </p:spTree>
    <p:extLst>
      <p:ext uri="{BB962C8B-B14F-4D97-AF65-F5344CB8AC3E}">
        <p14:creationId xmlns:p14="http://schemas.microsoft.com/office/powerpoint/2010/main" val="60656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415498"/>
          </a:xfrm>
          <a:prstGeom prst="rect">
            <a:avLst/>
          </a:prstGeom>
          <a:noFill/>
        </p:spPr>
        <p:txBody>
          <a:bodyPr wrap="square" rtlCol="0">
            <a:spAutoFit/>
          </a:bodyPr>
          <a:lstStyle/>
          <a:p>
            <a:pPr algn="r"/>
            <a:r>
              <a:rPr lang="it-IT" sz="2100" dirty="0">
                <a:latin typeface="Bahnschrift Light" pitchFamily="34" charset="0"/>
              </a:rPr>
              <a:t>COTTON MS NERO A X/2</a:t>
            </a:r>
          </a:p>
        </p:txBody>
      </p:sp>
      <p:sp>
        <p:nvSpPr>
          <p:cNvPr id="8" name="CasellaDiTesto 7"/>
          <p:cNvSpPr txBox="1"/>
          <p:nvPr/>
        </p:nvSpPr>
        <p:spPr>
          <a:xfrm>
            <a:off x="467544" y="1340768"/>
            <a:ext cx="6120680" cy="5262979"/>
          </a:xfrm>
          <a:prstGeom prst="rect">
            <a:avLst/>
          </a:prstGeom>
          <a:noFill/>
        </p:spPr>
        <p:txBody>
          <a:bodyPr wrap="square" rtlCol="0">
            <a:spAutoFit/>
          </a:bodyPr>
          <a:lstStyle/>
          <a:p>
            <a:pPr algn="just"/>
            <a:r>
              <a:rPr lang="en-GB" sz="2400" b="1" dirty="0">
                <a:latin typeface="Bahnschrift Light" pitchFamily="34" charset="0"/>
              </a:rPr>
              <a:t>Cotton MS Nero A X/2 – general information</a:t>
            </a:r>
          </a:p>
          <a:p>
            <a:endParaRPr lang="en-GB" sz="2400" dirty="0">
              <a:latin typeface="Bahnschrift Light" pitchFamily="34" charset="0"/>
            </a:endParaRPr>
          </a:p>
          <a:p>
            <a:pPr marL="342900" indent="-342900" algn="just">
              <a:buFont typeface="Wingdings" pitchFamily="2" charset="2"/>
              <a:buChar char="v"/>
            </a:pPr>
            <a:r>
              <a:rPr lang="en-GB" sz="2400" dirty="0">
                <a:latin typeface="Bahnschrift Light" pitchFamily="34" charset="0"/>
              </a:rPr>
              <a:t>The dialect evidence allows the identification of the area of composition with Cheshire or Staffordshire</a:t>
            </a:r>
          </a:p>
          <a:p>
            <a:pPr marL="342900" indent="-342900" algn="just">
              <a:buFont typeface="Wingdings" pitchFamily="2" charset="2"/>
              <a:buChar char="v"/>
            </a:pPr>
            <a:endParaRPr lang="en-GB" sz="2400" dirty="0">
              <a:latin typeface="Bahnschrift Light" pitchFamily="34" charset="0"/>
            </a:endParaRPr>
          </a:p>
          <a:p>
            <a:pPr marL="342900" indent="-342900" algn="just">
              <a:buFont typeface="Wingdings" pitchFamily="2" charset="2"/>
              <a:buChar char="v"/>
            </a:pPr>
            <a:r>
              <a:rPr lang="en-GB" sz="2400" dirty="0">
                <a:latin typeface="Bahnschrift Light" pitchFamily="34" charset="0"/>
              </a:rPr>
              <a:t>Script: </a:t>
            </a:r>
            <a:r>
              <a:rPr lang="en-GB" sz="2400" i="1" dirty="0" err="1">
                <a:latin typeface="Bahnschrift Light" pitchFamily="34" charset="0"/>
              </a:rPr>
              <a:t>textura</a:t>
            </a:r>
            <a:r>
              <a:rPr lang="en-GB" sz="2400" i="1" dirty="0">
                <a:latin typeface="Bahnschrift Light" pitchFamily="34" charset="0"/>
              </a:rPr>
              <a:t> rotunda</a:t>
            </a:r>
            <a:r>
              <a:rPr lang="en-GB" sz="2400" dirty="0">
                <a:latin typeface="Bahnschrift Light" pitchFamily="34" charset="0"/>
              </a:rPr>
              <a:t> with some features of </a:t>
            </a:r>
            <a:r>
              <a:rPr lang="en-GB" sz="2400" i="1" dirty="0" err="1">
                <a:latin typeface="Bahnschrift Light" pitchFamily="34" charset="0"/>
              </a:rPr>
              <a:t>anglicana</a:t>
            </a:r>
            <a:endParaRPr lang="en-GB" sz="2400" i="1" dirty="0">
              <a:latin typeface="Bahnschrift Light" pitchFamily="34" charset="0"/>
            </a:endParaRP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Date of creation: 1375 – 1425</a:t>
            </a: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Patron unknown</a:t>
            </a:r>
          </a:p>
          <a:p>
            <a:pPr marL="342900" indent="-342900">
              <a:buFont typeface="Wingdings" pitchFamily="2" charset="2"/>
              <a:buChar char="v"/>
            </a:pPr>
            <a:endParaRPr lang="en-GB" sz="2400" dirty="0">
              <a:latin typeface="Bahnschrift Light" pitchFamily="34" charset="0"/>
            </a:endParaRP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705"/>
          <a:stretch/>
        </p:blipFill>
        <p:spPr bwMode="auto">
          <a:xfrm>
            <a:off x="7063712" y="1"/>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09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SIR GAWAIN AND </a:t>
            </a:r>
          </a:p>
          <a:p>
            <a:pPr algn="r"/>
            <a:r>
              <a:rPr lang="it-IT" sz="2100" dirty="0">
                <a:latin typeface="Bahnschrift Light" pitchFamily="34" charset="0"/>
              </a:rPr>
              <a:t>THE GREEN KNIGHT</a:t>
            </a:r>
          </a:p>
        </p:txBody>
      </p:sp>
      <p:sp>
        <p:nvSpPr>
          <p:cNvPr id="8" name="CasellaDiTesto 7"/>
          <p:cNvSpPr txBox="1"/>
          <p:nvPr/>
        </p:nvSpPr>
        <p:spPr>
          <a:xfrm>
            <a:off x="467544" y="980728"/>
            <a:ext cx="6120680" cy="2431435"/>
          </a:xfrm>
          <a:prstGeom prst="rect">
            <a:avLst/>
          </a:prstGeom>
          <a:noFill/>
        </p:spPr>
        <p:txBody>
          <a:bodyPr wrap="square" rtlCol="0">
            <a:spAutoFit/>
          </a:bodyPr>
          <a:lstStyle/>
          <a:p>
            <a:pPr algn="ctr"/>
            <a:r>
              <a:rPr lang="en-GB" sz="2400" b="1" dirty="0">
                <a:latin typeface="Bahnschrift Light" pitchFamily="34" charset="0"/>
              </a:rPr>
              <a:t>Sir Gawain and the Green Knight</a:t>
            </a:r>
            <a:endParaRPr lang="en-GB" sz="2400" dirty="0">
              <a:latin typeface="Bahnschrift Light" pitchFamily="34" charset="0"/>
            </a:endParaRPr>
          </a:p>
          <a:p>
            <a:endParaRPr lang="en-GB" sz="2400" dirty="0">
              <a:latin typeface="Bahnschrift Light" pitchFamily="34" charset="0"/>
            </a:endParaRPr>
          </a:p>
          <a:p>
            <a:pPr marL="342900" indent="-342900" algn="just">
              <a:buFont typeface="Wingdings" pitchFamily="2" charset="2"/>
              <a:buChar char="v"/>
            </a:pPr>
            <a:r>
              <a:rPr lang="en-GB" sz="1600" dirty="0">
                <a:latin typeface="Bahnschrift Light" pitchFamily="34" charset="0"/>
              </a:rPr>
              <a:t>Text divided in stanzas of irregular length with additional bob-and-wheel lines rhyming ABABA at the end of each stanza</a:t>
            </a:r>
          </a:p>
          <a:p>
            <a:pPr marL="342900" indent="-342900" algn="just">
              <a:buFont typeface="Wingdings" pitchFamily="2" charset="2"/>
              <a:buChar char="v"/>
            </a:pPr>
            <a:endParaRPr lang="en-GB" sz="1600" dirty="0">
              <a:latin typeface="Bahnschrift Light" pitchFamily="34" charset="0"/>
            </a:endParaRPr>
          </a:p>
          <a:p>
            <a:pPr marL="342900" indent="-342900" algn="just">
              <a:buFont typeface="Wingdings" pitchFamily="2" charset="2"/>
              <a:buChar char="v"/>
            </a:pPr>
            <a:r>
              <a:rPr lang="en-GB" sz="1600" dirty="0">
                <a:latin typeface="Bahnschrift Light" pitchFamily="34" charset="0"/>
              </a:rPr>
              <a:t>Synopsis:</a:t>
            </a:r>
          </a:p>
          <a:p>
            <a:pPr marL="342900" indent="-342900">
              <a:buFont typeface="Wingdings" pitchFamily="2" charset="2"/>
              <a:buChar char="v"/>
            </a:pPr>
            <a:endParaRPr lang="en-GB" sz="2400" dirty="0">
              <a:latin typeface="Bahnschrift Light" pitchFamily="34" charset="0"/>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17666"/>
          <a:stretch/>
        </p:blipFill>
        <p:spPr bwMode="auto">
          <a:xfrm>
            <a:off x="7066333" y="-1"/>
            <a:ext cx="2114179"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Immagine 16">
            <a:extLst>
              <a:ext uri="{FF2B5EF4-FFF2-40B4-BE49-F238E27FC236}">
                <a16:creationId xmlns:a16="http://schemas.microsoft.com/office/drawing/2014/main" id="{AA35F130-C5C2-42CE-BC66-305A4CB4C916}"/>
              </a:ext>
            </a:extLst>
          </p:cNvPr>
          <p:cNvPicPr>
            <a:picLocks noChangeAspect="1"/>
          </p:cNvPicPr>
          <p:nvPr/>
        </p:nvPicPr>
        <p:blipFill rotWithShape="1">
          <a:blip r:embed="rId4"/>
          <a:srcRect l="15350" t="22700" r="15350" b="22701"/>
          <a:stretch/>
        </p:blipFill>
        <p:spPr>
          <a:xfrm>
            <a:off x="395536" y="3068960"/>
            <a:ext cx="6192688" cy="3659316"/>
          </a:xfrm>
          <a:prstGeom prst="rect">
            <a:avLst/>
          </a:prstGeom>
          <a:noFill/>
        </p:spPr>
      </p:pic>
    </p:spTree>
    <p:extLst>
      <p:ext uri="{BB962C8B-B14F-4D97-AF65-F5344CB8AC3E}">
        <p14:creationId xmlns:p14="http://schemas.microsoft.com/office/powerpoint/2010/main" val="237843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SIR GAWAIN AND </a:t>
            </a:r>
          </a:p>
          <a:p>
            <a:pPr algn="r"/>
            <a:r>
              <a:rPr lang="it-IT" sz="2100" dirty="0">
                <a:latin typeface="Bahnschrift Light" pitchFamily="34" charset="0"/>
              </a:rPr>
              <a:t>THE GREEN KNIGHT</a:t>
            </a:r>
          </a:p>
        </p:txBody>
      </p:sp>
      <p:sp>
        <p:nvSpPr>
          <p:cNvPr id="8" name="CasellaDiTesto 7"/>
          <p:cNvSpPr txBox="1"/>
          <p:nvPr/>
        </p:nvSpPr>
        <p:spPr>
          <a:xfrm>
            <a:off x="467544" y="1196752"/>
            <a:ext cx="6120680" cy="5878532"/>
          </a:xfrm>
          <a:prstGeom prst="rect">
            <a:avLst/>
          </a:prstGeom>
          <a:noFill/>
        </p:spPr>
        <p:txBody>
          <a:bodyPr wrap="square" rtlCol="0">
            <a:spAutoFit/>
          </a:bodyPr>
          <a:lstStyle/>
          <a:p>
            <a:pPr algn="ctr"/>
            <a:r>
              <a:rPr lang="en-GB" sz="2400" b="1" dirty="0">
                <a:latin typeface="Bahnschrift Light" pitchFamily="34" charset="0"/>
              </a:rPr>
              <a:t>First stanza</a:t>
            </a:r>
            <a:endParaRPr lang="en-GB" sz="2400" dirty="0">
              <a:latin typeface="Bahnschrift Light" pitchFamily="34" charset="0"/>
            </a:endParaRPr>
          </a:p>
          <a:p>
            <a:endParaRPr lang="en-GB" sz="2400" dirty="0">
              <a:latin typeface="Bahnschrift Light" pitchFamily="34" charset="0"/>
            </a:endParaRPr>
          </a:p>
          <a:p>
            <a:r>
              <a:rPr lang="en-GB" sz="1600" dirty="0">
                <a:latin typeface="Bahnschrift Light" pitchFamily="34" charset="0"/>
              </a:rPr>
              <a:t>SIÞEN </a:t>
            </a:r>
            <a:r>
              <a:rPr lang="en-GB" sz="1600" dirty="0" err="1">
                <a:latin typeface="Bahnschrift Light" pitchFamily="34" charset="0"/>
              </a:rPr>
              <a:t>þe</a:t>
            </a:r>
            <a:r>
              <a:rPr lang="en-GB" sz="1600" dirty="0">
                <a:latin typeface="Bahnschrift Light" pitchFamily="34" charset="0"/>
              </a:rPr>
              <a:t> </a:t>
            </a:r>
            <a:r>
              <a:rPr lang="en-GB" sz="1600" dirty="0" err="1">
                <a:latin typeface="Bahnschrift Light" pitchFamily="34" charset="0"/>
              </a:rPr>
              <a:t>sege</a:t>
            </a:r>
            <a:r>
              <a:rPr lang="en-GB" sz="1600" dirty="0">
                <a:latin typeface="Bahnschrift Light" pitchFamily="34" charset="0"/>
              </a:rPr>
              <a:t> and </a:t>
            </a:r>
            <a:r>
              <a:rPr lang="en-GB" sz="1600" dirty="0" err="1">
                <a:latin typeface="Bahnschrift Light" pitchFamily="34" charset="0"/>
              </a:rPr>
              <a:t>þe</a:t>
            </a:r>
            <a:r>
              <a:rPr lang="en-GB" sz="1600" dirty="0">
                <a:latin typeface="Bahnschrift Light" pitchFamily="34" charset="0"/>
              </a:rPr>
              <a:t> </a:t>
            </a:r>
            <a:r>
              <a:rPr lang="en-GB" sz="1600" dirty="0" err="1">
                <a:latin typeface="Bahnschrift Light" pitchFamily="34" charset="0"/>
              </a:rPr>
              <a:t>assaut</a:t>
            </a:r>
            <a:r>
              <a:rPr lang="en-GB" sz="1600" dirty="0">
                <a:latin typeface="Bahnschrift Light" pitchFamily="34" charset="0"/>
              </a:rPr>
              <a:t> </a:t>
            </a:r>
            <a:r>
              <a:rPr lang="en-GB" sz="1600" dirty="0" err="1">
                <a:latin typeface="Bahnschrift Light" pitchFamily="34" charset="0"/>
              </a:rPr>
              <a:t>watz</a:t>
            </a:r>
            <a:r>
              <a:rPr lang="en-GB" sz="1600" dirty="0">
                <a:latin typeface="Bahnschrift Light" pitchFamily="34" charset="0"/>
              </a:rPr>
              <a:t> </a:t>
            </a:r>
            <a:r>
              <a:rPr lang="en-GB" sz="1600" dirty="0" err="1">
                <a:latin typeface="Bahnschrift Light" pitchFamily="34" charset="0"/>
              </a:rPr>
              <a:t>sesed</a:t>
            </a:r>
            <a:r>
              <a:rPr lang="en-GB" sz="1600" dirty="0">
                <a:latin typeface="Bahnschrift Light" pitchFamily="34" charset="0"/>
              </a:rPr>
              <a:t> at </a:t>
            </a:r>
            <a:r>
              <a:rPr lang="en-GB" sz="1600" dirty="0" err="1">
                <a:latin typeface="Bahnschrift Light" pitchFamily="34" charset="0"/>
              </a:rPr>
              <a:t>Troye</a:t>
            </a:r>
            <a:r>
              <a:rPr lang="en-GB" sz="1600" dirty="0">
                <a:latin typeface="Bahnschrift Light" pitchFamily="34" charset="0"/>
              </a:rPr>
              <a:t>,</a:t>
            </a:r>
          </a:p>
          <a:p>
            <a:r>
              <a:rPr lang="en-GB" sz="1600" dirty="0" err="1">
                <a:latin typeface="Bahnschrift Light" pitchFamily="34" charset="0"/>
              </a:rPr>
              <a:t>Þe</a:t>
            </a:r>
            <a:r>
              <a:rPr lang="en-GB" sz="1600" dirty="0">
                <a:latin typeface="Bahnschrift Light" pitchFamily="34" charset="0"/>
              </a:rPr>
              <a:t> </a:t>
            </a:r>
            <a:r>
              <a:rPr lang="en-GB" sz="1600" dirty="0" err="1">
                <a:latin typeface="Bahnschrift Light" pitchFamily="34" charset="0"/>
              </a:rPr>
              <a:t>borȝ</a:t>
            </a:r>
            <a:r>
              <a:rPr lang="en-GB" sz="1600" dirty="0">
                <a:latin typeface="Bahnschrift Light" pitchFamily="34" charset="0"/>
              </a:rPr>
              <a:t> </a:t>
            </a:r>
            <a:r>
              <a:rPr lang="en-GB" sz="1600" dirty="0" err="1">
                <a:latin typeface="Bahnschrift Light" pitchFamily="34" charset="0"/>
              </a:rPr>
              <a:t>brittened</a:t>
            </a:r>
            <a:r>
              <a:rPr lang="en-GB" sz="1600" dirty="0">
                <a:latin typeface="Bahnschrift Light" pitchFamily="34" charset="0"/>
              </a:rPr>
              <a:t> and </a:t>
            </a:r>
            <a:r>
              <a:rPr lang="en-GB" sz="1600" dirty="0" err="1">
                <a:latin typeface="Bahnschrift Light" pitchFamily="34" charset="0"/>
              </a:rPr>
              <a:t>brent</a:t>
            </a:r>
            <a:r>
              <a:rPr lang="en-GB" sz="1600" dirty="0">
                <a:latin typeface="Bahnschrift Light" pitchFamily="34" charset="0"/>
              </a:rPr>
              <a:t> to </a:t>
            </a:r>
            <a:r>
              <a:rPr lang="en-GB" sz="1600" dirty="0" err="1">
                <a:latin typeface="Bahnschrift Light" pitchFamily="34" charset="0"/>
              </a:rPr>
              <a:t>brondeȝ</a:t>
            </a:r>
            <a:r>
              <a:rPr lang="en-GB" sz="1600" dirty="0">
                <a:latin typeface="Bahnschrift Light" pitchFamily="34" charset="0"/>
              </a:rPr>
              <a:t> and </a:t>
            </a:r>
            <a:r>
              <a:rPr lang="en-GB" sz="1600" dirty="0" err="1">
                <a:latin typeface="Bahnschrift Light" pitchFamily="34" charset="0"/>
              </a:rPr>
              <a:t>askez</a:t>
            </a:r>
            <a:r>
              <a:rPr lang="en-GB" sz="1600" dirty="0">
                <a:latin typeface="Bahnschrift Light" pitchFamily="34" charset="0"/>
              </a:rPr>
              <a:t>,</a:t>
            </a:r>
          </a:p>
          <a:p>
            <a:r>
              <a:rPr lang="en-GB" sz="1600" b="1" dirty="0" err="1">
                <a:latin typeface="Bahnschrift Light" pitchFamily="34" charset="0"/>
              </a:rPr>
              <a:t>Þe</a:t>
            </a:r>
            <a:r>
              <a:rPr lang="en-GB" sz="1600" b="1" dirty="0">
                <a:latin typeface="Bahnschrift Light" pitchFamily="34" charset="0"/>
              </a:rPr>
              <a:t> </a:t>
            </a:r>
            <a:r>
              <a:rPr lang="en-GB" sz="1600" b="1" dirty="0" err="1">
                <a:latin typeface="Bahnschrift Light" pitchFamily="34" charset="0"/>
              </a:rPr>
              <a:t>tulk</a:t>
            </a:r>
            <a:r>
              <a:rPr lang="en-GB" sz="1600" b="1" dirty="0">
                <a:latin typeface="Bahnschrift Light" pitchFamily="34" charset="0"/>
              </a:rPr>
              <a:t> </a:t>
            </a:r>
            <a:r>
              <a:rPr lang="en-GB" sz="1600" b="1" dirty="0" err="1">
                <a:latin typeface="Bahnschrift Light" pitchFamily="34" charset="0"/>
              </a:rPr>
              <a:t>þat</a:t>
            </a:r>
            <a:r>
              <a:rPr lang="en-GB" sz="1600" b="1" dirty="0">
                <a:latin typeface="Bahnschrift Light" pitchFamily="34" charset="0"/>
              </a:rPr>
              <a:t> </a:t>
            </a:r>
            <a:r>
              <a:rPr lang="en-GB" sz="1600" b="1" dirty="0" err="1">
                <a:latin typeface="Bahnschrift Light" pitchFamily="34" charset="0"/>
              </a:rPr>
              <a:t>þe</a:t>
            </a:r>
            <a:r>
              <a:rPr lang="en-GB" sz="1600" b="1" dirty="0">
                <a:latin typeface="Bahnschrift Light" pitchFamily="34" charset="0"/>
              </a:rPr>
              <a:t> </a:t>
            </a:r>
            <a:r>
              <a:rPr lang="en-GB" sz="1600" b="1" dirty="0" err="1">
                <a:latin typeface="Bahnschrift Light" pitchFamily="34" charset="0"/>
              </a:rPr>
              <a:t>trammes</a:t>
            </a:r>
            <a:r>
              <a:rPr lang="en-GB" sz="1600" b="1" dirty="0">
                <a:latin typeface="Bahnschrift Light" pitchFamily="34" charset="0"/>
              </a:rPr>
              <a:t> of </a:t>
            </a:r>
            <a:r>
              <a:rPr lang="en-GB" sz="1600" b="1" dirty="0" err="1">
                <a:latin typeface="Bahnschrift Light" pitchFamily="34" charset="0"/>
              </a:rPr>
              <a:t>tresoun</a:t>
            </a:r>
            <a:r>
              <a:rPr lang="en-GB" sz="1600" b="1" dirty="0">
                <a:latin typeface="Bahnschrift Light" pitchFamily="34" charset="0"/>
              </a:rPr>
              <a:t> </a:t>
            </a:r>
            <a:r>
              <a:rPr lang="en-GB" sz="1600" b="1" dirty="0" err="1">
                <a:latin typeface="Bahnschrift Light" pitchFamily="34" charset="0"/>
              </a:rPr>
              <a:t>þer</a:t>
            </a:r>
            <a:r>
              <a:rPr lang="en-GB" sz="1600" b="1" dirty="0">
                <a:latin typeface="Bahnschrift Light" pitchFamily="34" charset="0"/>
              </a:rPr>
              <a:t> </a:t>
            </a:r>
            <a:r>
              <a:rPr lang="en-GB" sz="1600" b="1" dirty="0" err="1">
                <a:latin typeface="Bahnschrift Light" pitchFamily="34" charset="0"/>
              </a:rPr>
              <a:t>wroȝt</a:t>
            </a:r>
            <a:endParaRPr lang="en-GB" sz="1600" b="1" dirty="0">
              <a:latin typeface="Bahnschrift Light" pitchFamily="34" charset="0"/>
            </a:endParaRPr>
          </a:p>
          <a:p>
            <a:r>
              <a:rPr lang="en-GB" sz="1600" dirty="0" err="1">
                <a:latin typeface="Bahnschrift Light" pitchFamily="34" charset="0"/>
              </a:rPr>
              <a:t>Watz</a:t>
            </a:r>
            <a:r>
              <a:rPr lang="en-GB" sz="1600" dirty="0">
                <a:latin typeface="Bahnschrift Light" pitchFamily="34" charset="0"/>
              </a:rPr>
              <a:t> tried for his </a:t>
            </a:r>
            <a:r>
              <a:rPr lang="en-GB" sz="1600" dirty="0" err="1">
                <a:latin typeface="Bahnschrift Light" pitchFamily="34" charset="0"/>
              </a:rPr>
              <a:t>tricherie</a:t>
            </a:r>
            <a:r>
              <a:rPr lang="en-GB" sz="1600" dirty="0">
                <a:latin typeface="Bahnschrift Light" pitchFamily="34" charset="0"/>
              </a:rPr>
              <a:t>, </a:t>
            </a:r>
            <a:r>
              <a:rPr lang="en-GB" sz="1600" dirty="0" err="1">
                <a:latin typeface="Bahnschrift Light" pitchFamily="34" charset="0"/>
              </a:rPr>
              <a:t>þe</a:t>
            </a:r>
            <a:r>
              <a:rPr lang="en-GB" sz="1600" dirty="0">
                <a:latin typeface="Bahnschrift Light" pitchFamily="34" charset="0"/>
              </a:rPr>
              <a:t> </a:t>
            </a:r>
            <a:r>
              <a:rPr lang="en-GB" sz="1600" dirty="0" err="1">
                <a:latin typeface="Bahnschrift Light" pitchFamily="34" charset="0"/>
              </a:rPr>
              <a:t>trewest</a:t>
            </a:r>
            <a:r>
              <a:rPr lang="en-GB" sz="1600" dirty="0">
                <a:latin typeface="Bahnschrift Light" pitchFamily="34" charset="0"/>
              </a:rPr>
              <a:t> on </a:t>
            </a:r>
            <a:r>
              <a:rPr lang="en-GB" sz="1600" dirty="0" err="1">
                <a:latin typeface="Bahnschrift Light" pitchFamily="34" charset="0"/>
              </a:rPr>
              <a:t>erthe</a:t>
            </a:r>
            <a:r>
              <a:rPr lang="en-GB" sz="1600" dirty="0">
                <a:latin typeface="Bahnschrift Light" pitchFamily="34" charset="0"/>
              </a:rPr>
              <a:t>:</a:t>
            </a:r>
          </a:p>
          <a:p>
            <a:r>
              <a:rPr lang="en-GB" sz="1600" dirty="0">
                <a:latin typeface="Bahnschrift Light" pitchFamily="34" charset="0"/>
              </a:rPr>
              <a:t>Hit </a:t>
            </a:r>
            <a:r>
              <a:rPr lang="en-GB" sz="1600" dirty="0" err="1">
                <a:latin typeface="Bahnschrift Light" pitchFamily="34" charset="0"/>
              </a:rPr>
              <a:t>watz</a:t>
            </a:r>
            <a:r>
              <a:rPr lang="en-GB" sz="1600" dirty="0">
                <a:latin typeface="Bahnschrift Light" pitchFamily="34" charset="0"/>
              </a:rPr>
              <a:t> </a:t>
            </a:r>
            <a:r>
              <a:rPr lang="en-GB" sz="1600" dirty="0" err="1">
                <a:latin typeface="Bahnschrift Light" pitchFamily="34" charset="0"/>
              </a:rPr>
              <a:t>Ennias</a:t>
            </a:r>
            <a:r>
              <a:rPr lang="en-GB" sz="1600" dirty="0">
                <a:latin typeface="Bahnschrift Light" pitchFamily="34" charset="0"/>
              </a:rPr>
              <a:t> </a:t>
            </a:r>
            <a:r>
              <a:rPr lang="en-GB" sz="1600" dirty="0" err="1">
                <a:latin typeface="Bahnschrift Light" pitchFamily="34" charset="0"/>
              </a:rPr>
              <a:t>þe</a:t>
            </a:r>
            <a:r>
              <a:rPr lang="en-GB" sz="1600" dirty="0">
                <a:latin typeface="Bahnschrift Light" pitchFamily="34" charset="0"/>
              </a:rPr>
              <a:t> </a:t>
            </a:r>
            <a:r>
              <a:rPr lang="en-GB" sz="1600" dirty="0" err="1">
                <a:latin typeface="Bahnschrift Light" pitchFamily="34" charset="0"/>
              </a:rPr>
              <a:t>athel</a:t>
            </a:r>
            <a:r>
              <a:rPr lang="en-GB" sz="1600" dirty="0">
                <a:latin typeface="Bahnschrift Light" pitchFamily="34" charset="0"/>
              </a:rPr>
              <a:t>, and his </a:t>
            </a:r>
            <a:r>
              <a:rPr lang="en-GB" sz="1600" dirty="0" err="1">
                <a:latin typeface="Bahnschrift Light" pitchFamily="34" charset="0"/>
              </a:rPr>
              <a:t>highe</a:t>
            </a:r>
            <a:r>
              <a:rPr lang="en-GB" sz="1600" dirty="0">
                <a:latin typeface="Bahnschrift Light" pitchFamily="34" charset="0"/>
              </a:rPr>
              <a:t> </a:t>
            </a:r>
            <a:r>
              <a:rPr lang="en-GB" sz="1600" dirty="0" err="1">
                <a:latin typeface="Bahnschrift Light" pitchFamily="34" charset="0"/>
              </a:rPr>
              <a:t>kynde</a:t>
            </a:r>
            <a:r>
              <a:rPr lang="en-GB" sz="1600" dirty="0">
                <a:latin typeface="Bahnschrift Light" pitchFamily="34" charset="0"/>
              </a:rPr>
              <a:t>,</a:t>
            </a:r>
          </a:p>
          <a:p>
            <a:r>
              <a:rPr lang="en-GB" sz="1600" dirty="0" err="1">
                <a:latin typeface="Bahnschrift Light" pitchFamily="34" charset="0"/>
              </a:rPr>
              <a:t>Þat</a:t>
            </a:r>
            <a:r>
              <a:rPr lang="en-GB" sz="1600" dirty="0">
                <a:latin typeface="Bahnschrift Light" pitchFamily="34" charset="0"/>
              </a:rPr>
              <a:t> </a:t>
            </a:r>
            <a:r>
              <a:rPr lang="en-GB" sz="1600" dirty="0" err="1">
                <a:latin typeface="Bahnschrift Light" pitchFamily="34" charset="0"/>
              </a:rPr>
              <a:t>siþen</a:t>
            </a:r>
            <a:r>
              <a:rPr lang="en-GB" sz="1600" dirty="0">
                <a:latin typeface="Bahnschrift Light" pitchFamily="34" charset="0"/>
              </a:rPr>
              <a:t> </a:t>
            </a:r>
            <a:r>
              <a:rPr lang="en-GB" sz="1600" dirty="0" err="1">
                <a:latin typeface="Bahnschrift Light" pitchFamily="34" charset="0"/>
              </a:rPr>
              <a:t>depreced</a:t>
            </a:r>
            <a:r>
              <a:rPr lang="en-GB" sz="1600" dirty="0">
                <a:latin typeface="Bahnschrift Light" pitchFamily="34" charset="0"/>
              </a:rPr>
              <a:t> </a:t>
            </a:r>
            <a:r>
              <a:rPr lang="en-GB" sz="1600" dirty="0" err="1">
                <a:latin typeface="Bahnschrift Light" pitchFamily="34" charset="0"/>
              </a:rPr>
              <a:t>prouinces</a:t>
            </a:r>
            <a:r>
              <a:rPr lang="en-GB" sz="1600" dirty="0">
                <a:latin typeface="Bahnschrift Light" pitchFamily="34" charset="0"/>
              </a:rPr>
              <a:t>, and </a:t>
            </a:r>
            <a:r>
              <a:rPr lang="en-GB" sz="1600" dirty="0" err="1">
                <a:latin typeface="Bahnschrift Light" pitchFamily="34" charset="0"/>
              </a:rPr>
              <a:t>patrounes</a:t>
            </a:r>
            <a:r>
              <a:rPr lang="en-GB" sz="1600" dirty="0">
                <a:latin typeface="Bahnschrift Light" pitchFamily="34" charset="0"/>
              </a:rPr>
              <a:t> </a:t>
            </a:r>
            <a:r>
              <a:rPr lang="en-GB" sz="1600" dirty="0" err="1">
                <a:latin typeface="Bahnschrift Light" pitchFamily="34" charset="0"/>
              </a:rPr>
              <a:t>bicome</a:t>
            </a:r>
            <a:endParaRPr lang="en-GB" sz="1600" dirty="0">
              <a:latin typeface="Bahnschrift Light" pitchFamily="34" charset="0"/>
            </a:endParaRPr>
          </a:p>
          <a:p>
            <a:r>
              <a:rPr lang="en-GB" sz="1600" dirty="0" err="1">
                <a:latin typeface="Bahnschrift Light" pitchFamily="34" charset="0"/>
              </a:rPr>
              <a:t>Welneȝe</a:t>
            </a:r>
            <a:r>
              <a:rPr lang="en-GB" sz="1600" dirty="0">
                <a:latin typeface="Bahnschrift Light" pitchFamily="34" charset="0"/>
              </a:rPr>
              <a:t> of al </a:t>
            </a:r>
            <a:r>
              <a:rPr lang="en-GB" sz="1600" dirty="0" err="1">
                <a:latin typeface="Bahnschrift Light" pitchFamily="34" charset="0"/>
              </a:rPr>
              <a:t>þe</a:t>
            </a:r>
            <a:r>
              <a:rPr lang="en-GB" sz="1600" dirty="0">
                <a:latin typeface="Bahnschrift Light" pitchFamily="34" charset="0"/>
              </a:rPr>
              <a:t> </a:t>
            </a:r>
            <a:r>
              <a:rPr lang="en-GB" sz="1600" dirty="0" err="1">
                <a:latin typeface="Bahnschrift Light" pitchFamily="34" charset="0"/>
              </a:rPr>
              <a:t>wele</a:t>
            </a:r>
            <a:r>
              <a:rPr lang="en-GB" sz="1600" dirty="0">
                <a:latin typeface="Bahnschrift Light" pitchFamily="34" charset="0"/>
              </a:rPr>
              <a:t> in </a:t>
            </a:r>
            <a:r>
              <a:rPr lang="en-GB" sz="1600" dirty="0" err="1">
                <a:latin typeface="Bahnschrift Light" pitchFamily="34" charset="0"/>
              </a:rPr>
              <a:t>þe</a:t>
            </a:r>
            <a:r>
              <a:rPr lang="en-GB" sz="1600" dirty="0">
                <a:latin typeface="Bahnschrift Light" pitchFamily="34" charset="0"/>
              </a:rPr>
              <a:t> west </a:t>
            </a:r>
            <a:r>
              <a:rPr lang="en-GB" sz="1600" dirty="0" err="1">
                <a:latin typeface="Bahnschrift Light" pitchFamily="34" charset="0"/>
              </a:rPr>
              <a:t>iles</a:t>
            </a:r>
            <a:r>
              <a:rPr lang="en-GB" sz="1600" dirty="0">
                <a:latin typeface="Bahnschrift Light" pitchFamily="34" charset="0"/>
              </a:rPr>
              <a:t>.</a:t>
            </a:r>
          </a:p>
          <a:p>
            <a:r>
              <a:rPr lang="en-GB" sz="1600" dirty="0">
                <a:latin typeface="Bahnschrift Light" pitchFamily="34" charset="0"/>
              </a:rPr>
              <a:t>Fro riche Romulus to Rome </a:t>
            </a:r>
            <a:r>
              <a:rPr lang="en-GB" sz="1600" dirty="0" err="1">
                <a:latin typeface="Bahnschrift Light" pitchFamily="34" charset="0"/>
              </a:rPr>
              <a:t>ricchis</a:t>
            </a:r>
            <a:r>
              <a:rPr lang="en-GB" sz="1600" dirty="0">
                <a:latin typeface="Bahnschrift Light" pitchFamily="34" charset="0"/>
              </a:rPr>
              <a:t> </a:t>
            </a:r>
            <a:r>
              <a:rPr lang="en-GB" sz="1600" dirty="0" err="1">
                <a:latin typeface="Bahnschrift Light" pitchFamily="34" charset="0"/>
              </a:rPr>
              <a:t>hym</a:t>
            </a:r>
            <a:r>
              <a:rPr lang="en-GB" sz="1600" dirty="0">
                <a:latin typeface="Bahnschrift Light" pitchFamily="34" charset="0"/>
              </a:rPr>
              <a:t> </a:t>
            </a:r>
            <a:r>
              <a:rPr lang="en-GB" sz="1600" dirty="0" err="1">
                <a:latin typeface="Bahnschrift Light" pitchFamily="34" charset="0"/>
              </a:rPr>
              <a:t>swyþe</a:t>
            </a:r>
            <a:r>
              <a:rPr lang="en-GB" sz="1600" dirty="0">
                <a:latin typeface="Bahnschrift Light" pitchFamily="34" charset="0"/>
              </a:rPr>
              <a:t>,</a:t>
            </a:r>
          </a:p>
          <a:p>
            <a:r>
              <a:rPr lang="en-GB" sz="1600" dirty="0">
                <a:latin typeface="Bahnschrift Light" pitchFamily="34" charset="0"/>
              </a:rPr>
              <a:t>With </a:t>
            </a:r>
            <a:r>
              <a:rPr lang="en-GB" sz="1600" dirty="0" err="1">
                <a:latin typeface="Bahnschrift Light" pitchFamily="34" charset="0"/>
              </a:rPr>
              <a:t>gret</a:t>
            </a:r>
            <a:r>
              <a:rPr lang="en-GB" sz="1600" dirty="0">
                <a:latin typeface="Bahnschrift Light" pitchFamily="34" charset="0"/>
              </a:rPr>
              <a:t> </a:t>
            </a:r>
            <a:r>
              <a:rPr lang="en-GB" sz="1600" dirty="0" err="1">
                <a:latin typeface="Bahnschrift Light" pitchFamily="34" charset="0"/>
              </a:rPr>
              <a:t>bobbaunce</a:t>
            </a:r>
            <a:r>
              <a:rPr lang="en-GB" sz="1600" dirty="0">
                <a:latin typeface="Bahnschrift Light" pitchFamily="34" charset="0"/>
              </a:rPr>
              <a:t> </a:t>
            </a:r>
            <a:r>
              <a:rPr lang="en-GB" sz="1600" dirty="0" err="1">
                <a:latin typeface="Bahnschrift Light" pitchFamily="34" charset="0"/>
              </a:rPr>
              <a:t>þat</a:t>
            </a:r>
            <a:r>
              <a:rPr lang="en-GB" sz="1600" dirty="0">
                <a:latin typeface="Bahnschrift Light" pitchFamily="34" charset="0"/>
              </a:rPr>
              <a:t> </a:t>
            </a:r>
            <a:r>
              <a:rPr lang="en-GB" sz="1600" dirty="0" err="1">
                <a:latin typeface="Bahnschrift Light" pitchFamily="34" charset="0"/>
              </a:rPr>
              <a:t>burȝe</a:t>
            </a:r>
            <a:r>
              <a:rPr lang="en-GB" sz="1600" dirty="0">
                <a:latin typeface="Bahnschrift Light" pitchFamily="34" charset="0"/>
              </a:rPr>
              <a:t> he </a:t>
            </a:r>
            <a:r>
              <a:rPr lang="en-GB" sz="1600" dirty="0" err="1">
                <a:latin typeface="Bahnschrift Light" pitchFamily="34" charset="0"/>
              </a:rPr>
              <a:t>biges</a:t>
            </a:r>
            <a:r>
              <a:rPr lang="en-GB" sz="1600" dirty="0">
                <a:latin typeface="Bahnschrift Light" pitchFamily="34" charset="0"/>
              </a:rPr>
              <a:t> </a:t>
            </a:r>
            <a:r>
              <a:rPr lang="en-GB" sz="1600" dirty="0" err="1">
                <a:latin typeface="Bahnschrift Light" pitchFamily="34" charset="0"/>
              </a:rPr>
              <a:t>vpon</a:t>
            </a:r>
            <a:r>
              <a:rPr lang="en-GB" sz="1600" dirty="0">
                <a:latin typeface="Bahnschrift Light" pitchFamily="34" charset="0"/>
              </a:rPr>
              <a:t> </a:t>
            </a:r>
            <a:r>
              <a:rPr lang="en-GB" sz="1600" dirty="0" err="1">
                <a:latin typeface="Bahnschrift Light" pitchFamily="34" charset="0"/>
              </a:rPr>
              <a:t>fyrst</a:t>
            </a:r>
            <a:r>
              <a:rPr lang="en-GB" sz="1600" dirty="0">
                <a:latin typeface="Bahnschrift Light" pitchFamily="34" charset="0"/>
              </a:rPr>
              <a:t>,</a:t>
            </a:r>
          </a:p>
          <a:p>
            <a:r>
              <a:rPr lang="en-GB" sz="1600" dirty="0">
                <a:latin typeface="Bahnschrift Light" pitchFamily="34" charset="0"/>
              </a:rPr>
              <a:t>And </a:t>
            </a:r>
            <a:r>
              <a:rPr lang="en-GB" sz="1600" dirty="0" err="1">
                <a:latin typeface="Bahnschrift Light" pitchFamily="34" charset="0"/>
              </a:rPr>
              <a:t>neuenes</a:t>
            </a:r>
            <a:r>
              <a:rPr lang="en-GB" sz="1600" dirty="0">
                <a:latin typeface="Bahnschrift Light" pitchFamily="34" charset="0"/>
              </a:rPr>
              <a:t> hit his </a:t>
            </a:r>
            <a:r>
              <a:rPr lang="en-GB" sz="1600" dirty="0" err="1">
                <a:latin typeface="Bahnschrift Light" pitchFamily="34" charset="0"/>
              </a:rPr>
              <a:t>aune</a:t>
            </a:r>
            <a:r>
              <a:rPr lang="en-GB" sz="1600" dirty="0">
                <a:latin typeface="Bahnschrift Light" pitchFamily="34" charset="0"/>
              </a:rPr>
              <a:t> </a:t>
            </a:r>
            <a:r>
              <a:rPr lang="en-GB" sz="1600" dirty="0" err="1">
                <a:latin typeface="Bahnschrift Light" pitchFamily="34" charset="0"/>
              </a:rPr>
              <a:t>nome</a:t>
            </a:r>
            <a:r>
              <a:rPr lang="en-GB" sz="1600" dirty="0">
                <a:latin typeface="Bahnschrift Light" pitchFamily="34" charset="0"/>
              </a:rPr>
              <a:t>, as hit now hat;</a:t>
            </a:r>
          </a:p>
          <a:p>
            <a:r>
              <a:rPr lang="en-GB" sz="1600" dirty="0" err="1">
                <a:latin typeface="Bahnschrift Light" pitchFamily="34" charset="0"/>
              </a:rPr>
              <a:t>Tirius</a:t>
            </a:r>
            <a:r>
              <a:rPr lang="en-GB" sz="1600" dirty="0">
                <a:latin typeface="Bahnschrift Light" pitchFamily="34" charset="0"/>
              </a:rPr>
              <a:t> to </a:t>
            </a:r>
            <a:r>
              <a:rPr lang="en-GB" sz="1600" dirty="0" err="1">
                <a:latin typeface="Bahnschrift Light" pitchFamily="34" charset="0"/>
              </a:rPr>
              <a:t>Tuskan</a:t>
            </a:r>
            <a:r>
              <a:rPr lang="en-GB" sz="1600" dirty="0">
                <a:latin typeface="Bahnschrift Light" pitchFamily="34" charset="0"/>
              </a:rPr>
              <a:t> and </a:t>
            </a:r>
            <a:r>
              <a:rPr lang="en-GB" sz="1600" dirty="0" err="1">
                <a:latin typeface="Bahnschrift Light" pitchFamily="34" charset="0"/>
              </a:rPr>
              <a:t>teldes</a:t>
            </a:r>
            <a:r>
              <a:rPr lang="en-GB" sz="1600" dirty="0">
                <a:latin typeface="Bahnschrift Light" pitchFamily="34" charset="0"/>
              </a:rPr>
              <a:t> </a:t>
            </a:r>
            <a:r>
              <a:rPr lang="en-GB" sz="1600" dirty="0" err="1">
                <a:latin typeface="Bahnschrift Light" pitchFamily="34" charset="0"/>
              </a:rPr>
              <a:t>bigynnes</a:t>
            </a:r>
            <a:r>
              <a:rPr lang="en-GB" sz="1600" dirty="0">
                <a:latin typeface="Bahnschrift Light" pitchFamily="34" charset="0"/>
              </a:rPr>
              <a:t>,</a:t>
            </a:r>
          </a:p>
          <a:p>
            <a:r>
              <a:rPr lang="en-GB" sz="1600" dirty="0" err="1">
                <a:latin typeface="Bahnschrift Light" pitchFamily="34" charset="0"/>
              </a:rPr>
              <a:t>Langaberde</a:t>
            </a:r>
            <a:r>
              <a:rPr lang="en-GB" sz="1600" dirty="0">
                <a:latin typeface="Bahnschrift Light" pitchFamily="34" charset="0"/>
              </a:rPr>
              <a:t> in </a:t>
            </a:r>
            <a:r>
              <a:rPr lang="en-GB" sz="1600" dirty="0" err="1">
                <a:latin typeface="Bahnschrift Light" pitchFamily="34" charset="0"/>
              </a:rPr>
              <a:t>Lumbardie</a:t>
            </a:r>
            <a:r>
              <a:rPr lang="en-GB" sz="1600" dirty="0">
                <a:latin typeface="Bahnschrift Light" pitchFamily="34" charset="0"/>
              </a:rPr>
              <a:t> </a:t>
            </a:r>
            <a:r>
              <a:rPr lang="en-GB" sz="1600" dirty="0" err="1">
                <a:latin typeface="Bahnschrift Light" pitchFamily="34" charset="0"/>
              </a:rPr>
              <a:t>lyftes</a:t>
            </a:r>
            <a:r>
              <a:rPr lang="en-GB" sz="1600" dirty="0">
                <a:latin typeface="Bahnschrift Light" pitchFamily="34" charset="0"/>
              </a:rPr>
              <a:t> </a:t>
            </a:r>
            <a:r>
              <a:rPr lang="en-GB" sz="1600" dirty="0" err="1">
                <a:latin typeface="Bahnschrift Light" pitchFamily="34" charset="0"/>
              </a:rPr>
              <a:t>vp</a:t>
            </a:r>
            <a:r>
              <a:rPr lang="en-GB" sz="1600" dirty="0">
                <a:latin typeface="Bahnschrift Light" pitchFamily="34" charset="0"/>
              </a:rPr>
              <a:t> homes,</a:t>
            </a:r>
          </a:p>
          <a:p>
            <a:r>
              <a:rPr lang="en-GB" sz="1600" dirty="0">
                <a:latin typeface="Bahnschrift Light" pitchFamily="34" charset="0"/>
              </a:rPr>
              <a:t>And </a:t>
            </a:r>
            <a:r>
              <a:rPr lang="en-GB" sz="1600" dirty="0" err="1">
                <a:latin typeface="Bahnschrift Light" pitchFamily="34" charset="0"/>
              </a:rPr>
              <a:t>fer</a:t>
            </a:r>
            <a:r>
              <a:rPr lang="en-GB" sz="1600" dirty="0">
                <a:latin typeface="Bahnschrift Light" pitchFamily="34" charset="0"/>
              </a:rPr>
              <a:t> </a:t>
            </a:r>
            <a:r>
              <a:rPr lang="en-GB" sz="1600" dirty="0" err="1">
                <a:latin typeface="Bahnschrift Light" pitchFamily="34" charset="0"/>
              </a:rPr>
              <a:t>ouer</a:t>
            </a:r>
            <a:r>
              <a:rPr lang="en-GB" sz="1600" dirty="0">
                <a:latin typeface="Bahnschrift Light" pitchFamily="34" charset="0"/>
              </a:rPr>
              <a:t> </a:t>
            </a:r>
            <a:r>
              <a:rPr lang="en-GB" sz="1600" dirty="0" err="1">
                <a:latin typeface="Bahnschrift Light" pitchFamily="34" charset="0"/>
              </a:rPr>
              <a:t>þe</a:t>
            </a:r>
            <a:r>
              <a:rPr lang="en-GB" sz="1600" dirty="0">
                <a:latin typeface="Bahnschrift Light" pitchFamily="34" charset="0"/>
              </a:rPr>
              <a:t> French </a:t>
            </a:r>
            <a:r>
              <a:rPr lang="en-GB" sz="1600" dirty="0" err="1">
                <a:latin typeface="Bahnschrift Light" pitchFamily="34" charset="0"/>
              </a:rPr>
              <a:t>flod</a:t>
            </a:r>
            <a:r>
              <a:rPr lang="en-GB" sz="1600" dirty="0">
                <a:latin typeface="Bahnschrift Light" pitchFamily="34" charset="0"/>
              </a:rPr>
              <a:t> Felix Brutus</a:t>
            </a:r>
          </a:p>
          <a:p>
            <a:r>
              <a:rPr lang="en-GB" sz="1600" dirty="0">
                <a:latin typeface="Bahnschrift Light" pitchFamily="34" charset="0"/>
              </a:rPr>
              <a:t>On </a:t>
            </a:r>
            <a:r>
              <a:rPr lang="en-GB" sz="1600" dirty="0" err="1">
                <a:latin typeface="Bahnschrift Light" pitchFamily="34" charset="0"/>
              </a:rPr>
              <a:t>mony</a:t>
            </a:r>
            <a:r>
              <a:rPr lang="en-GB" sz="1600" dirty="0">
                <a:latin typeface="Bahnschrift Light" pitchFamily="34" charset="0"/>
              </a:rPr>
              <a:t> </a:t>
            </a:r>
            <a:r>
              <a:rPr lang="en-GB" sz="1600" dirty="0" err="1">
                <a:latin typeface="Bahnschrift Light" pitchFamily="34" charset="0"/>
              </a:rPr>
              <a:t>bonkkes</a:t>
            </a:r>
            <a:r>
              <a:rPr lang="en-GB" sz="1600" dirty="0">
                <a:latin typeface="Bahnschrift Light" pitchFamily="34" charset="0"/>
              </a:rPr>
              <a:t> </a:t>
            </a:r>
            <a:r>
              <a:rPr lang="en-GB" sz="1600" dirty="0" err="1">
                <a:latin typeface="Bahnschrift Light" pitchFamily="34" charset="0"/>
              </a:rPr>
              <a:t>ful</a:t>
            </a:r>
            <a:r>
              <a:rPr lang="en-GB" sz="1600" dirty="0">
                <a:latin typeface="Bahnschrift Light" pitchFamily="34" charset="0"/>
              </a:rPr>
              <a:t> </a:t>
            </a:r>
            <a:r>
              <a:rPr lang="en-GB" sz="1600" dirty="0" err="1">
                <a:latin typeface="Bahnschrift Light" pitchFamily="34" charset="0"/>
              </a:rPr>
              <a:t>brode</a:t>
            </a:r>
            <a:r>
              <a:rPr lang="en-GB" sz="1600" dirty="0">
                <a:latin typeface="Bahnschrift Light" pitchFamily="34" charset="0"/>
              </a:rPr>
              <a:t> </a:t>
            </a:r>
            <a:r>
              <a:rPr lang="en-GB" sz="1600" dirty="0" err="1">
                <a:latin typeface="Bahnschrift Light" pitchFamily="34" charset="0"/>
              </a:rPr>
              <a:t>Bretayn</a:t>
            </a:r>
            <a:r>
              <a:rPr lang="en-GB" sz="1600" dirty="0">
                <a:latin typeface="Bahnschrift Light" pitchFamily="34" charset="0"/>
              </a:rPr>
              <a:t> he </a:t>
            </a:r>
            <a:r>
              <a:rPr lang="en-GB" sz="1600" dirty="0" err="1">
                <a:latin typeface="Bahnschrift Light" pitchFamily="34" charset="0"/>
              </a:rPr>
              <a:t>settez</a:t>
            </a:r>
            <a:endParaRPr lang="en-GB" sz="1600" dirty="0">
              <a:latin typeface="Bahnschrift Light" pitchFamily="34" charset="0"/>
            </a:endParaRPr>
          </a:p>
          <a:p>
            <a:r>
              <a:rPr lang="en-GB" sz="1600" dirty="0" err="1">
                <a:latin typeface="Bahnschrift Light" pitchFamily="34" charset="0"/>
              </a:rPr>
              <a:t>wyth</a:t>
            </a:r>
            <a:r>
              <a:rPr lang="en-GB" sz="1600" dirty="0">
                <a:latin typeface="Bahnschrift Light" pitchFamily="34" charset="0"/>
              </a:rPr>
              <a:t> </a:t>
            </a:r>
            <a:r>
              <a:rPr lang="en-GB" sz="1600" dirty="0" err="1">
                <a:latin typeface="Bahnschrift Light" pitchFamily="34" charset="0"/>
              </a:rPr>
              <a:t>wynne</a:t>
            </a:r>
            <a:r>
              <a:rPr lang="en-GB" sz="1600" dirty="0">
                <a:latin typeface="Bahnschrift Light" pitchFamily="34" charset="0"/>
              </a:rPr>
              <a:t>,</a:t>
            </a:r>
          </a:p>
          <a:p>
            <a:r>
              <a:rPr lang="en-GB" sz="1600" dirty="0">
                <a:latin typeface="Bahnschrift Light" pitchFamily="34" charset="0"/>
              </a:rPr>
              <a:t>Where </a:t>
            </a:r>
            <a:r>
              <a:rPr lang="en-GB" sz="1600" dirty="0" err="1">
                <a:latin typeface="Bahnschrift Light" pitchFamily="34" charset="0"/>
              </a:rPr>
              <a:t>werre</a:t>
            </a:r>
            <a:r>
              <a:rPr lang="en-GB" sz="1600" dirty="0">
                <a:latin typeface="Bahnschrift Light" pitchFamily="34" charset="0"/>
              </a:rPr>
              <a:t> and </a:t>
            </a:r>
            <a:r>
              <a:rPr lang="en-GB" sz="1600" dirty="0" err="1">
                <a:latin typeface="Bahnschrift Light" pitchFamily="34" charset="0"/>
              </a:rPr>
              <a:t>wrake</a:t>
            </a:r>
            <a:r>
              <a:rPr lang="en-GB" sz="1600" dirty="0">
                <a:latin typeface="Bahnschrift Light" pitchFamily="34" charset="0"/>
              </a:rPr>
              <a:t> and wonder</a:t>
            </a:r>
          </a:p>
          <a:p>
            <a:r>
              <a:rPr lang="en-GB" sz="1600" dirty="0">
                <a:latin typeface="Bahnschrift Light" pitchFamily="34" charset="0"/>
              </a:rPr>
              <a:t>Bi </a:t>
            </a:r>
            <a:r>
              <a:rPr lang="en-GB" sz="1600" dirty="0" err="1">
                <a:latin typeface="Bahnschrift Light" pitchFamily="34" charset="0"/>
              </a:rPr>
              <a:t>syþez</a:t>
            </a:r>
            <a:r>
              <a:rPr lang="en-GB" sz="1600" dirty="0">
                <a:latin typeface="Bahnschrift Light" pitchFamily="34" charset="0"/>
              </a:rPr>
              <a:t> </a:t>
            </a:r>
            <a:r>
              <a:rPr lang="en-GB" sz="1600" dirty="0" err="1">
                <a:latin typeface="Bahnschrift Light" pitchFamily="34" charset="0"/>
              </a:rPr>
              <a:t>hatz</a:t>
            </a:r>
            <a:r>
              <a:rPr lang="en-GB" sz="1600" dirty="0">
                <a:latin typeface="Bahnschrift Light" pitchFamily="34" charset="0"/>
              </a:rPr>
              <a:t> wont </a:t>
            </a:r>
            <a:r>
              <a:rPr lang="en-GB" sz="1600" dirty="0" err="1">
                <a:latin typeface="Bahnschrift Light" pitchFamily="34" charset="0"/>
              </a:rPr>
              <a:t>þerinne</a:t>
            </a:r>
            <a:r>
              <a:rPr lang="en-GB" sz="1600" dirty="0">
                <a:latin typeface="Bahnschrift Light" pitchFamily="34" charset="0"/>
              </a:rPr>
              <a:t>,</a:t>
            </a:r>
          </a:p>
          <a:p>
            <a:r>
              <a:rPr lang="en-GB" sz="1600" dirty="0">
                <a:latin typeface="Bahnschrift Light" pitchFamily="34" charset="0"/>
              </a:rPr>
              <a:t>And oft </a:t>
            </a:r>
            <a:r>
              <a:rPr lang="en-GB" sz="1600" dirty="0" err="1">
                <a:latin typeface="Bahnschrift Light" pitchFamily="34" charset="0"/>
              </a:rPr>
              <a:t>boþe</a:t>
            </a:r>
            <a:r>
              <a:rPr lang="en-GB" sz="1600" dirty="0">
                <a:latin typeface="Bahnschrift Light" pitchFamily="34" charset="0"/>
              </a:rPr>
              <a:t> </a:t>
            </a:r>
            <a:r>
              <a:rPr lang="en-GB" sz="1600" dirty="0" err="1">
                <a:latin typeface="Bahnschrift Light" pitchFamily="34" charset="0"/>
              </a:rPr>
              <a:t>blysse</a:t>
            </a:r>
            <a:r>
              <a:rPr lang="en-GB" sz="1600" dirty="0">
                <a:latin typeface="Bahnschrift Light" pitchFamily="34" charset="0"/>
              </a:rPr>
              <a:t> and blunder</a:t>
            </a:r>
          </a:p>
          <a:p>
            <a:r>
              <a:rPr lang="en-GB" sz="1600" dirty="0" err="1">
                <a:latin typeface="Bahnschrift Light" pitchFamily="34" charset="0"/>
              </a:rPr>
              <a:t>Ful</a:t>
            </a:r>
            <a:r>
              <a:rPr lang="en-GB" sz="1600" dirty="0">
                <a:latin typeface="Bahnschrift Light" pitchFamily="34" charset="0"/>
              </a:rPr>
              <a:t> </a:t>
            </a:r>
            <a:r>
              <a:rPr lang="en-GB" sz="1600" dirty="0" err="1">
                <a:latin typeface="Bahnschrift Light" pitchFamily="34" charset="0"/>
              </a:rPr>
              <a:t>skete</a:t>
            </a:r>
            <a:r>
              <a:rPr lang="en-GB" sz="1600" dirty="0">
                <a:latin typeface="Bahnschrift Light" pitchFamily="34" charset="0"/>
              </a:rPr>
              <a:t> </a:t>
            </a:r>
            <a:r>
              <a:rPr lang="en-GB" sz="1600" dirty="0" err="1">
                <a:latin typeface="Bahnschrift Light" pitchFamily="34" charset="0"/>
              </a:rPr>
              <a:t>hatz</a:t>
            </a:r>
            <a:r>
              <a:rPr lang="en-GB" sz="1600" dirty="0">
                <a:latin typeface="Bahnschrift Light" pitchFamily="34" charset="0"/>
              </a:rPr>
              <a:t> </a:t>
            </a:r>
            <a:r>
              <a:rPr lang="en-GB" sz="1600" dirty="0" err="1">
                <a:latin typeface="Bahnschrift Light" pitchFamily="34" charset="0"/>
              </a:rPr>
              <a:t>skyfted</a:t>
            </a:r>
            <a:r>
              <a:rPr lang="en-GB" sz="1600" dirty="0">
                <a:latin typeface="Bahnschrift Light" pitchFamily="34" charset="0"/>
              </a:rPr>
              <a:t> </a:t>
            </a:r>
            <a:r>
              <a:rPr lang="en-GB" sz="1600" dirty="0" err="1">
                <a:latin typeface="Bahnschrift Light" pitchFamily="34" charset="0"/>
              </a:rPr>
              <a:t>synne</a:t>
            </a:r>
            <a:r>
              <a:rPr lang="en-GB" sz="1600" dirty="0">
                <a:latin typeface="Bahnschrift Light" pitchFamily="34" charset="0"/>
              </a:rPr>
              <a:t>. (ll. 1-19)</a:t>
            </a:r>
          </a:p>
          <a:p>
            <a:pPr marL="342900" indent="-342900">
              <a:buFont typeface="Wingdings" pitchFamily="2" charset="2"/>
              <a:buChar char="v"/>
            </a:pPr>
            <a:endParaRPr lang="en-GB" sz="2400" dirty="0">
              <a:latin typeface="Bahnschrift Light" pitchFamily="34" charset="0"/>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17666"/>
          <a:stretch/>
        </p:blipFill>
        <p:spPr bwMode="auto">
          <a:xfrm>
            <a:off x="7066333" y="-1"/>
            <a:ext cx="2114179"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arentesi graffa chiusa 1">
            <a:extLst>
              <a:ext uri="{FF2B5EF4-FFF2-40B4-BE49-F238E27FC236}">
                <a16:creationId xmlns:a16="http://schemas.microsoft.com/office/drawing/2014/main" id="{F4BFD6CB-A51E-4D93-86E6-47DC2FE44145}"/>
              </a:ext>
            </a:extLst>
          </p:cNvPr>
          <p:cNvSpPr/>
          <p:nvPr/>
        </p:nvSpPr>
        <p:spPr>
          <a:xfrm>
            <a:off x="5364088" y="1988840"/>
            <a:ext cx="648072" cy="3384376"/>
          </a:xfrm>
          <a:prstGeom prst="rightBrace">
            <a:avLst>
              <a:gd name="adj1" fmla="val 89155"/>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it-IT" dirty="0"/>
          </a:p>
        </p:txBody>
      </p:sp>
      <p:sp>
        <p:nvSpPr>
          <p:cNvPr id="10" name="Parentesi graffa chiusa 9">
            <a:extLst>
              <a:ext uri="{FF2B5EF4-FFF2-40B4-BE49-F238E27FC236}">
                <a16:creationId xmlns:a16="http://schemas.microsoft.com/office/drawing/2014/main" id="{E781D4AC-9640-42AD-8414-8474CE42DCCB}"/>
              </a:ext>
            </a:extLst>
          </p:cNvPr>
          <p:cNvSpPr/>
          <p:nvPr/>
        </p:nvSpPr>
        <p:spPr>
          <a:xfrm>
            <a:off x="5364088" y="5415379"/>
            <a:ext cx="646095" cy="1364214"/>
          </a:xfrm>
          <a:prstGeom prst="rightBrace">
            <a:avLst>
              <a:gd name="adj1" fmla="val 35293"/>
              <a:gd name="adj2" fmla="val 50000"/>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it-IT" dirty="0"/>
          </a:p>
        </p:txBody>
      </p:sp>
      <p:sp>
        <p:nvSpPr>
          <p:cNvPr id="3" name="CasellaDiTesto 2">
            <a:extLst>
              <a:ext uri="{FF2B5EF4-FFF2-40B4-BE49-F238E27FC236}">
                <a16:creationId xmlns:a16="http://schemas.microsoft.com/office/drawing/2014/main" id="{DD099573-952B-4E7C-B75C-003EDFE9821F}"/>
              </a:ext>
            </a:extLst>
          </p:cNvPr>
          <p:cNvSpPr txBox="1"/>
          <p:nvPr/>
        </p:nvSpPr>
        <p:spPr>
          <a:xfrm rot="16200000">
            <a:off x="5269050" y="3475749"/>
            <a:ext cx="2160242" cy="338554"/>
          </a:xfrm>
          <a:prstGeom prst="rect">
            <a:avLst/>
          </a:prstGeom>
          <a:noFill/>
        </p:spPr>
        <p:txBody>
          <a:bodyPr wrap="square" rtlCol="0">
            <a:spAutoFit/>
          </a:bodyPr>
          <a:lstStyle/>
          <a:p>
            <a:r>
              <a:rPr lang="it-IT" sz="1600" dirty="0" err="1">
                <a:latin typeface="Bahnschrift Light" panose="020B0502040204020203" pitchFamily="34" charset="0"/>
              </a:rPr>
              <a:t>Alliterating</a:t>
            </a:r>
            <a:r>
              <a:rPr lang="it-IT" sz="1600" dirty="0">
                <a:latin typeface="Bahnschrift Light" panose="020B0502040204020203" pitchFamily="34" charset="0"/>
              </a:rPr>
              <a:t> long lines</a:t>
            </a:r>
          </a:p>
        </p:txBody>
      </p:sp>
      <p:sp>
        <p:nvSpPr>
          <p:cNvPr id="12" name="CasellaDiTesto 11">
            <a:extLst>
              <a:ext uri="{FF2B5EF4-FFF2-40B4-BE49-F238E27FC236}">
                <a16:creationId xmlns:a16="http://schemas.microsoft.com/office/drawing/2014/main" id="{1FE76E94-B4D6-48B2-8A17-334351CDBE8C}"/>
              </a:ext>
            </a:extLst>
          </p:cNvPr>
          <p:cNvSpPr txBox="1"/>
          <p:nvPr/>
        </p:nvSpPr>
        <p:spPr>
          <a:xfrm rot="16200000">
            <a:off x="5491606" y="5858542"/>
            <a:ext cx="1715129" cy="338554"/>
          </a:xfrm>
          <a:prstGeom prst="rect">
            <a:avLst/>
          </a:prstGeom>
          <a:noFill/>
        </p:spPr>
        <p:txBody>
          <a:bodyPr wrap="square" rtlCol="0">
            <a:spAutoFit/>
          </a:bodyPr>
          <a:lstStyle/>
          <a:p>
            <a:r>
              <a:rPr lang="it-IT" sz="1600" dirty="0">
                <a:latin typeface="Bahnschrift Light" panose="020B0502040204020203" pitchFamily="34" charset="0"/>
              </a:rPr>
              <a:t>Bob-and-</a:t>
            </a:r>
            <a:r>
              <a:rPr lang="it-IT" sz="1600" dirty="0" err="1">
                <a:latin typeface="Bahnschrift Light" panose="020B0502040204020203" pitchFamily="34" charset="0"/>
              </a:rPr>
              <a:t>wheel</a:t>
            </a:r>
            <a:endParaRPr lang="it-IT" sz="1600" dirty="0">
              <a:latin typeface="Bahnschrift Light" panose="020B0502040204020203" pitchFamily="34" charset="0"/>
            </a:endParaRPr>
          </a:p>
        </p:txBody>
      </p:sp>
    </p:spTree>
    <p:extLst>
      <p:ext uri="{BB962C8B-B14F-4D97-AF65-F5344CB8AC3E}">
        <p14:creationId xmlns:p14="http://schemas.microsoft.com/office/powerpoint/2010/main" val="347808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sp>
        <p:nvSpPr>
          <p:cNvPr id="8" name="CasellaDiTesto 7"/>
          <p:cNvSpPr txBox="1"/>
          <p:nvPr/>
        </p:nvSpPr>
        <p:spPr>
          <a:xfrm>
            <a:off x="467544" y="1340768"/>
            <a:ext cx="6120680" cy="4524315"/>
          </a:xfrm>
          <a:prstGeom prst="rect">
            <a:avLst/>
          </a:prstGeom>
          <a:noFill/>
        </p:spPr>
        <p:txBody>
          <a:bodyPr wrap="square" rtlCol="0">
            <a:spAutoFit/>
          </a:bodyPr>
          <a:lstStyle/>
          <a:p>
            <a:pPr algn="just"/>
            <a:r>
              <a:rPr lang="en-GB" sz="2400" b="1" dirty="0">
                <a:latin typeface="Bahnschrift Light" pitchFamily="34" charset="0"/>
              </a:rPr>
              <a:t>The meter of SGGK</a:t>
            </a:r>
          </a:p>
          <a:p>
            <a:endParaRPr lang="en-GB" sz="2400" dirty="0">
              <a:latin typeface="Bahnschrift Light" pitchFamily="34" charset="0"/>
            </a:endParaRPr>
          </a:p>
          <a:p>
            <a:pPr marL="342900" indent="-342900" algn="just">
              <a:buFont typeface="Wingdings" pitchFamily="2" charset="2"/>
              <a:buChar char="v"/>
            </a:pPr>
            <a:r>
              <a:rPr lang="en-US" sz="2400" dirty="0">
                <a:latin typeface="Bahnschrift Light" pitchFamily="34" charset="0"/>
              </a:rPr>
              <a:t>The unrhymed alliterative long line in Middle English consists of two </a:t>
            </a:r>
            <a:r>
              <a:rPr lang="en-US" sz="2400" i="1" dirty="0">
                <a:latin typeface="Bahnschrift Light" pitchFamily="34" charset="0"/>
              </a:rPr>
              <a:t>verses </a:t>
            </a:r>
            <a:r>
              <a:rPr lang="en-US" sz="2400" dirty="0">
                <a:latin typeface="Bahnschrift Light" pitchFamily="34" charset="0"/>
              </a:rPr>
              <a:t>or </a:t>
            </a:r>
            <a:r>
              <a:rPr lang="en-US" sz="2400" i="1" dirty="0">
                <a:latin typeface="Bahnschrift Light" pitchFamily="34" charset="0"/>
              </a:rPr>
              <a:t>half-lines</a:t>
            </a:r>
            <a:r>
              <a:rPr lang="en-US" sz="2400" dirty="0">
                <a:latin typeface="Bahnschrift Light" pitchFamily="34" charset="0"/>
              </a:rPr>
              <a:t> divided by a caesura</a:t>
            </a:r>
            <a:endParaRPr lang="en-GB" sz="2400" dirty="0">
              <a:latin typeface="Bahnschrift Light" pitchFamily="34" charset="0"/>
            </a:endParaRPr>
          </a:p>
          <a:p>
            <a:pPr marL="342900" indent="-342900" algn="just">
              <a:buFont typeface="Wingdings" pitchFamily="2" charset="2"/>
              <a:buChar char="v"/>
            </a:pPr>
            <a:endParaRPr lang="en-GB" sz="2400" dirty="0">
              <a:latin typeface="Bahnschrift Light" pitchFamily="34" charset="0"/>
            </a:endParaRPr>
          </a:p>
          <a:p>
            <a:pPr marL="342900" indent="-342900" algn="just">
              <a:buFont typeface="Wingdings" pitchFamily="2" charset="2"/>
              <a:buChar char="v"/>
            </a:pPr>
            <a:r>
              <a:rPr lang="en-US" sz="2400" dirty="0">
                <a:latin typeface="Bahnschrift Light" pitchFamily="34" charset="0"/>
              </a:rPr>
              <a:t>Each verse may have two or three </a:t>
            </a:r>
            <a:r>
              <a:rPr lang="en-US" sz="2400" i="1" dirty="0">
                <a:latin typeface="Bahnschrift Light" pitchFamily="34" charset="0"/>
              </a:rPr>
              <a:t>lifts</a:t>
            </a:r>
            <a:r>
              <a:rPr lang="en-US" sz="2400" dirty="0">
                <a:latin typeface="Bahnschrift Light" pitchFamily="34" charset="0"/>
              </a:rPr>
              <a:t> (stresses) and one to four (</a:t>
            </a:r>
            <a:r>
              <a:rPr lang="en-US" sz="2400" i="1" dirty="0">
                <a:latin typeface="Bahnschrift Light" pitchFamily="34" charset="0"/>
              </a:rPr>
              <a:t>dips</a:t>
            </a:r>
            <a:r>
              <a:rPr lang="en-US" sz="2400" dirty="0">
                <a:latin typeface="Bahnschrift Light" pitchFamily="34" charset="0"/>
              </a:rPr>
              <a:t>)</a:t>
            </a: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endParaRPr lang="en-GB" sz="2400" dirty="0">
              <a:latin typeface="Bahnschrift Light" pitchFamily="34" charset="0"/>
            </a:endParaRPr>
          </a:p>
        </p:txBody>
      </p:sp>
      <p:graphicFrame>
        <p:nvGraphicFramePr>
          <p:cNvPr id="2" name="Tabella 1"/>
          <p:cNvGraphicFramePr>
            <a:graphicFrameLocks noGrp="1"/>
          </p:cNvGraphicFramePr>
          <p:nvPr>
            <p:extLst>
              <p:ext uri="{D42A27DB-BD31-4B8C-83A1-F6EECF244321}">
                <p14:modId xmlns:p14="http://schemas.microsoft.com/office/powerpoint/2010/main" val="1989243047"/>
              </p:ext>
            </p:extLst>
          </p:nvPr>
        </p:nvGraphicFramePr>
        <p:xfrm>
          <a:off x="284925" y="4866352"/>
          <a:ext cx="6591331" cy="1010920"/>
        </p:xfrm>
        <a:graphic>
          <a:graphicData uri="http://schemas.openxmlformats.org/drawingml/2006/table">
            <a:tbl>
              <a:tblPr firstRow="1" bandRow="1">
                <a:tableStyleId>{5C22544A-7EE6-4342-B048-85BDC9FD1C3A}</a:tableStyleId>
              </a:tblPr>
              <a:tblGrid>
                <a:gridCol w="470651">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504056">
                  <a:extLst>
                    <a:ext uri="{9D8B030D-6E8A-4147-A177-3AD203B41FA5}">
                      <a16:colId xmlns:a16="http://schemas.microsoft.com/office/drawing/2014/main" val="20007"/>
                    </a:ext>
                  </a:extLst>
                </a:gridCol>
                <a:gridCol w="720080">
                  <a:extLst>
                    <a:ext uri="{9D8B030D-6E8A-4147-A177-3AD203B41FA5}">
                      <a16:colId xmlns:a16="http://schemas.microsoft.com/office/drawing/2014/main" val="20008"/>
                    </a:ext>
                  </a:extLst>
                </a:gridCol>
                <a:gridCol w="576064">
                  <a:extLst>
                    <a:ext uri="{9D8B030D-6E8A-4147-A177-3AD203B41FA5}">
                      <a16:colId xmlns:a16="http://schemas.microsoft.com/office/drawing/2014/main" val="20009"/>
                    </a:ext>
                  </a:extLst>
                </a:gridCol>
                <a:gridCol w="864096">
                  <a:extLst>
                    <a:ext uri="{9D8B030D-6E8A-4147-A177-3AD203B41FA5}">
                      <a16:colId xmlns:a16="http://schemas.microsoft.com/office/drawing/2014/main" val="20010"/>
                    </a:ext>
                  </a:extLst>
                </a:gridCol>
              </a:tblGrid>
              <a:tr h="370840">
                <a:tc>
                  <a:txBody>
                    <a:bodyPr/>
                    <a:lstStyle/>
                    <a:p>
                      <a:pPr algn="ctr"/>
                      <a:r>
                        <a:rPr lang="it-IT" b="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b="0" dirty="0">
                          <a:solidFill>
                            <a:schemeClr val="tx1"/>
                          </a:solidFill>
                        </a:rPr>
                        <a:t>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b="0" dirty="0">
                          <a:solidFill>
                            <a:schemeClr val="tx1"/>
                          </a:solidFill>
                        </a:rPr>
                        <a:t>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b="0" dirty="0">
                          <a:solidFill>
                            <a:schemeClr val="tx1"/>
                          </a:solidFill>
                        </a:rPr>
                        <a:t>X</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b="0" dirty="0">
                          <a:solidFill>
                            <a:schemeClr val="tx1"/>
                          </a:solidFill>
                        </a:rPr>
                        <a:t>X</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b="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b="0" dirty="0">
                          <a:solidFill>
                            <a:schemeClr val="tx1"/>
                          </a:solidFill>
                        </a:rPr>
                        <a:t>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b="0" dirty="0">
                          <a:solidFill>
                            <a:schemeClr val="tx1"/>
                          </a:solidFill>
                        </a:rPr>
                        <a:t>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b="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GB" sz="1800" b="0" dirty="0" err="1">
                          <a:latin typeface="Bahnschrift Light" pitchFamily="34" charset="0"/>
                        </a:rPr>
                        <a:t>Þe</a:t>
                      </a:r>
                      <a:endParaRPr lang="it-IT"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u="sng" dirty="0" err="1">
                          <a:latin typeface="Bahnschrift Light" pitchFamily="34" charset="0"/>
                        </a:rPr>
                        <a:t>t</a:t>
                      </a:r>
                      <a:r>
                        <a:rPr lang="en-GB" sz="1800" b="0" dirty="0" err="1">
                          <a:latin typeface="Bahnschrift Light" pitchFamily="34" charset="0"/>
                        </a:rPr>
                        <a:t>ulk</a:t>
                      </a:r>
                      <a:endParaRPr lang="it-IT"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dirty="0" err="1">
                          <a:latin typeface="Bahnschrift Light" pitchFamily="34" charset="0"/>
                        </a:rPr>
                        <a:t>þat</a:t>
                      </a:r>
                      <a:endParaRPr lang="it-IT"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dirty="0" err="1">
                          <a:latin typeface="Bahnschrift Light" pitchFamily="34" charset="0"/>
                        </a:rPr>
                        <a:t>þe</a:t>
                      </a:r>
                      <a:endParaRPr lang="it-IT"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u="sng" dirty="0">
                          <a:latin typeface="Bahnschrift Light" pitchFamily="34" charset="0"/>
                        </a:rPr>
                        <a:t>t</a:t>
                      </a:r>
                      <a:r>
                        <a:rPr lang="en-GB" sz="1800" b="0" dirty="0">
                          <a:latin typeface="Bahnschrift Light" pitchFamily="34" charset="0"/>
                        </a:rPr>
                        <a:t>ram</a:t>
                      </a:r>
                      <a:endParaRPr lang="it-IT"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dirty="0" err="1">
                          <a:latin typeface="Bahnschrift Light" pitchFamily="34" charset="0"/>
                        </a:rPr>
                        <a:t>mes</a:t>
                      </a:r>
                      <a:endParaRPr lang="it-IT"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dirty="0">
                          <a:latin typeface="Bahnschrift Light" pitchFamily="34" charset="0"/>
                        </a:rPr>
                        <a:t>of</a:t>
                      </a:r>
                      <a:endParaRPr lang="it-IT" b="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u="sng" dirty="0" err="1">
                          <a:latin typeface="Bahnschrift Light" pitchFamily="34" charset="0"/>
                        </a:rPr>
                        <a:t>t</a:t>
                      </a:r>
                      <a:r>
                        <a:rPr lang="en-GB" sz="1800" b="0" dirty="0" err="1">
                          <a:latin typeface="Bahnschrift Light" pitchFamily="34" charset="0"/>
                        </a:rPr>
                        <a:t>re</a:t>
                      </a:r>
                      <a:endParaRPr lang="it-IT"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dirty="0" err="1">
                          <a:latin typeface="Bahnschrift Light" pitchFamily="34" charset="0"/>
                        </a:rPr>
                        <a:t>soun</a:t>
                      </a:r>
                      <a:endParaRPr lang="it-IT"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0" dirty="0" err="1">
                          <a:latin typeface="Bahnschrift Light" pitchFamily="34" charset="0"/>
                        </a:rPr>
                        <a:t>þer</a:t>
                      </a:r>
                      <a:endParaRPr lang="it-IT"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err="1">
                          <a:latin typeface="Bahnschrift Light" pitchFamily="34" charset="0"/>
                        </a:rPr>
                        <a:t>wroȝt</a:t>
                      </a:r>
                      <a:endParaRPr lang="en-GB" sz="1800" b="0" dirty="0">
                        <a:latin typeface="Bahnschrift Light" pitchFamily="34" charset="0"/>
                      </a:endParaRPr>
                    </a:p>
                    <a:p>
                      <a:endParaRPr lang="it-IT"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9610"/>
          <a:stretch/>
        </p:blipFill>
        <p:spPr bwMode="auto">
          <a:xfrm>
            <a:off x="7063712" y="1"/>
            <a:ext cx="21168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8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sp>
        <p:nvSpPr>
          <p:cNvPr id="8" name="CasellaDiTesto 7"/>
          <p:cNvSpPr txBox="1"/>
          <p:nvPr/>
        </p:nvSpPr>
        <p:spPr>
          <a:xfrm>
            <a:off x="467544" y="2654910"/>
            <a:ext cx="6120680" cy="2862322"/>
          </a:xfrm>
          <a:prstGeom prst="rect">
            <a:avLst/>
          </a:prstGeom>
          <a:noFill/>
        </p:spPr>
        <p:txBody>
          <a:bodyPr wrap="square" rtlCol="0">
            <a:spAutoFit/>
          </a:bodyPr>
          <a:lstStyle/>
          <a:p>
            <a:pPr algn="ctr"/>
            <a:r>
              <a:rPr lang="en-GB" sz="3600" b="1" dirty="0">
                <a:latin typeface="Bahnschrift Light" pitchFamily="34" charset="0"/>
              </a:rPr>
              <a:t>The representation of the natural world in </a:t>
            </a:r>
            <a:r>
              <a:rPr lang="en-GB" sz="3600" b="1" i="1" dirty="0">
                <a:latin typeface="Bahnschrift Light" pitchFamily="34" charset="0"/>
              </a:rPr>
              <a:t>Sir Gawain and the Green Knight</a:t>
            </a:r>
            <a:endParaRPr lang="en-GB" sz="3600" i="1" dirty="0">
              <a:latin typeface="Bahnschrift Light" pitchFamily="34" charset="0"/>
            </a:endParaRPr>
          </a:p>
          <a:p>
            <a:pPr marL="342900" indent="-342900">
              <a:buFont typeface="Wingdings" pitchFamily="2" charset="2"/>
              <a:buChar char="v"/>
            </a:pPr>
            <a:endParaRPr lang="en-GB" sz="2400" i="1" dirty="0">
              <a:latin typeface="Bahnschrift Light" pitchFamily="34" charset="0"/>
            </a:endParaRP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endParaRPr lang="en-GB" sz="2400" dirty="0">
              <a:latin typeface="Bahnschrift Light" pitchFamily="34" charset="0"/>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212"/>
          <a:stretch/>
        </p:blipFill>
        <p:spPr bwMode="auto">
          <a:xfrm>
            <a:off x="7063712" y="0"/>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38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sp>
        <p:nvSpPr>
          <p:cNvPr id="8" name="CasellaDiTesto 7"/>
          <p:cNvSpPr txBox="1"/>
          <p:nvPr/>
        </p:nvSpPr>
        <p:spPr>
          <a:xfrm>
            <a:off x="467544" y="1340768"/>
            <a:ext cx="6120680" cy="4893647"/>
          </a:xfrm>
          <a:prstGeom prst="rect">
            <a:avLst/>
          </a:prstGeom>
          <a:noFill/>
        </p:spPr>
        <p:txBody>
          <a:bodyPr wrap="square" rtlCol="0">
            <a:spAutoFit/>
          </a:bodyPr>
          <a:lstStyle/>
          <a:p>
            <a:pPr algn="just"/>
            <a:r>
              <a:rPr lang="en-GB" sz="2400" b="1" dirty="0">
                <a:latin typeface="Bahnschrift Light" pitchFamily="34" charset="0"/>
              </a:rPr>
              <a:t>The natural world in traditional Arthurian romances</a:t>
            </a:r>
          </a:p>
          <a:p>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Functional to the story</a:t>
            </a: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Meeting the audience’s expectations</a:t>
            </a: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Never a threat</a:t>
            </a:r>
          </a:p>
          <a:p>
            <a:pPr marL="342900" indent="-342900">
              <a:buFont typeface="Wingdings" pitchFamily="2" charset="2"/>
              <a:buChar char="v"/>
            </a:pPr>
            <a:endParaRPr lang="en-GB" sz="2400" dirty="0">
              <a:latin typeface="Bahnschrift Light" pitchFamily="34" charset="0"/>
            </a:endParaRPr>
          </a:p>
          <a:p>
            <a:pPr marL="342900" indent="-342900">
              <a:buFont typeface="Wingdings" pitchFamily="2" charset="2"/>
              <a:buChar char="v"/>
            </a:pPr>
            <a:r>
              <a:rPr lang="en-GB" sz="2400" dirty="0">
                <a:latin typeface="Bahnschrift Light" pitchFamily="34" charset="0"/>
              </a:rPr>
              <a:t>Crowded with stereotyped, conventional foes (giants, dragons, </a:t>
            </a:r>
            <a:r>
              <a:rPr lang="en-GB" sz="2400" i="1" dirty="0" err="1">
                <a:latin typeface="Bahnschrift Light" pitchFamily="34" charset="0"/>
              </a:rPr>
              <a:t>wodwoes</a:t>
            </a:r>
            <a:r>
              <a:rPr lang="en-GB" sz="2400" dirty="0">
                <a:latin typeface="Bahnschrift Light" pitchFamily="34" charset="0"/>
              </a:rPr>
              <a:t>)</a:t>
            </a:r>
          </a:p>
          <a:p>
            <a:pPr marL="342900" indent="-342900">
              <a:buFont typeface="Wingdings" pitchFamily="2" charset="2"/>
              <a:buChar char="v"/>
            </a:pPr>
            <a:endParaRPr lang="en-GB" sz="2400" dirty="0">
              <a:latin typeface="Bahnschrift Light" pitchFamily="34" charset="0"/>
            </a:endParaRPr>
          </a:p>
          <a:p>
            <a:endParaRPr lang="it-IT" sz="2400" dirty="0">
              <a:latin typeface="Bahnschrift Light" pitchFamily="34" charset="0"/>
            </a:endParaRP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705"/>
          <a:stretch/>
        </p:blipFill>
        <p:spPr bwMode="auto">
          <a:xfrm>
            <a:off x="7063712" y="1"/>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05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gilloLogoUnipd_005_DEF_CMYKOrizzonPompeian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78" y="44624"/>
            <a:ext cx="20510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267744" y="188640"/>
            <a:ext cx="4824536" cy="738664"/>
          </a:xfrm>
          <a:prstGeom prst="rect">
            <a:avLst/>
          </a:prstGeom>
          <a:noFill/>
        </p:spPr>
        <p:txBody>
          <a:bodyPr wrap="square" rtlCol="0">
            <a:spAutoFit/>
          </a:bodyPr>
          <a:lstStyle/>
          <a:p>
            <a:pPr algn="r"/>
            <a:r>
              <a:rPr lang="it-IT" sz="2100" dirty="0">
                <a:latin typeface="Bahnschrift Light" pitchFamily="34" charset="0"/>
              </a:rPr>
              <a:t>THE REPRESENTATION OF THE NATURAL WORLD</a:t>
            </a:r>
          </a:p>
        </p:txBody>
      </p:sp>
      <p:sp>
        <p:nvSpPr>
          <p:cNvPr id="8" name="CasellaDiTesto 7"/>
          <p:cNvSpPr txBox="1"/>
          <p:nvPr/>
        </p:nvSpPr>
        <p:spPr>
          <a:xfrm>
            <a:off x="467544" y="1268760"/>
            <a:ext cx="6120680" cy="4893647"/>
          </a:xfrm>
          <a:prstGeom prst="rect">
            <a:avLst/>
          </a:prstGeom>
          <a:noFill/>
        </p:spPr>
        <p:txBody>
          <a:bodyPr wrap="square" rtlCol="0">
            <a:spAutoFit/>
          </a:bodyPr>
          <a:lstStyle/>
          <a:p>
            <a:pPr algn="just"/>
            <a:r>
              <a:rPr lang="en-GB" sz="2400" b="1" dirty="0">
                <a:latin typeface="Bahnschrift Light" pitchFamily="34" charset="0"/>
              </a:rPr>
              <a:t>E.g. Chrétien de Troyes, </a:t>
            </a:r>
            <a:r>
              <a:rPr lang="en-GB" sz="2400" b="1" i="1" dirty="0">
                <a:latin typeface="Bahnschrift Light" pitchFamily="34" charset="0"/>
              </a:rPr>
              <a:t>Yvain </a:t>
            </a:r>
            <a:r>
              <a:rPr lang="en-GB" sz="2400" b="1" i="1" dirty="0" err="1">
                <a:latin typeface="Bahnschrift Light" pitchFamily="34" charset="0"/>
              </a:rPr>
              <a:t>ou</a:t>
            </a:r>
            <a:r>
              <a:rPr lang="en-GB" sz="2400" b="1" i="1" dirty="0">
                <a:latin typeface="Bahnschrift Light" pitchFamily="34" charset="0"/>
              </a:rPr>
              <a:t> Le Chevalier au Lion</a:t>
            </a:r>
            <a:endParaRPr lang="en-GB" sz="2400" b="1" dirty="0">
              <a:latin typeface="Bahnschrift Light" pitchFamily="34" charset="0"/>
            </a:endParaRPr>
          </a:p>
          <a:p>
            <a:endParaRPr lang="en-GB" sz="2400" dirty="0">
              <a:latin typeface="Bahnschrift Light" pitchFamily="34" charset="0"/>
            </a:endParaRPr>
          </a:p>
          <a:p>
            <a:pPr lvl="3"/>
            <a:r>
              <a:rPr lang="fr-FR" sz="2000" dirty="0">
                <a:latin typeface="Bahnschrift Light" pitchFamily="34" charset="0"/>
              </a:rPr>
              <a:t>Mes sire </a:t>
            </a:r>
            <a:r>
              <a:rPr lang="fr-FR" sz="2000" dirty="0" err="1">
                <a:latin typeface="Bahnschrift Light" pitchFamily="34" charset="0"/>
              </a:rPr>
              <a:t>Yvains</a:t>
            </a:r>
            <a:r>
              <a:rPr lang="fr-FR" sz="2000" dirty="0">
                <a:latin typeface="Bahnschrift Light" pitchFamily="34" charset="0"/>
              </a:rPr>
              <a:t> ne </a:t>
            </a:r>
            <a:r>
              <a:rPr lang="fr-FR" sz="2000" dirty="0" err="1">
                <a:latin typeface="Bahnschrift Light" pitchFamily="34" charset="0"/>
              </a:rPr>
              <a:t>sejorna</a:t>
            </a:r>
            <a:endParaRPr lang="it-IT" sz="2000" dirty="0">
              <a:latin typeface="Bahnschrift Light" pitchFamily="34" charset="0"/>
            </a:endParaRPr>
          </a:p>
          <a:p>
            <a:pPr lvl="3"/>
            <a:r>
              <a:rPr lang="fr-FR" sz="2000" dirty="0">
                <a:latin typeface="Bahnschrift Light" pitchFamily="34" charset="0"/>
              </a:rPr>
              <a:t>Puis qu'armes </a:t>
            </a:r>
            <a:r>
              <a:rPr lang="fr-FR" sz="2000" dirty="0" err="1">
                <a:latin typeface="Bahnschrift Light" pitchFamily="34" charset="0"/>
              </a:rPr>
              <a:t>fu</a:t>
            </a:r>
            <a:r>
              <a:rPr lang="fr-FR" sz="2000" dirty="0">
                <a:latin typeface="Bahnschrift Light" pitchFamily="34" charset="0"/>
              </a:rPr>
              <a:t> ne tant ne </a:t>
            </a:r>
            <a:r>
              <a:rPr lang="fr-FR" sz="2000" dirty="0" err="1">
                <a:latin typeface="Bahnschrift Light" pitchFamily="34" charset="0"/>
              </a:rPr>
              <a:t>qant</a:t>
            </a:r>
            <a:r>
              <a:rPr lang="fr-FR" sz="2000" dirty="0">
                <a:latin typeface="Bahnschrift Light" pitchFamily="34" charset="0"/>
              </a:rPr>
              <a:t>,</a:t>
            </a:r>
            <a:endParaRPr lang="it-IT" sz="2000" dirty="0">
              <a:latin typeface="Bahnschrift Light" pitchFamily="34" charset="0"/>
            </a:endParaRPr>
          </a:p>
          <a:p>
            <a:pPr lvl="3"/>
            <a:r>
              <a:rPr lang="fr-FR" sz="2000" dirty="0" err="1">
                <a:latin typeface="Bahnschrift Light" pitchFamily="34" charset="0"/>
              </a:rPr>
              <a:t>Einçois</a:t>
            </a:r>
            <a:r>
              <a:rPr lang="fr-FR" sz="2000" dirty="0">
                <a:latin typeface="Bahnschrift Light" pitchFamily="34" charset="0"/>
              </a:rPr>
              <a:t> erra </a:t>
            </a:r>
            <a:r>
              <a:rPr lang="fr-FR" sz="2000" dirty="0" err="1">
                <a:latin typeface="Bahnschrift Light" pitchFamily="34" charset="0"/>
              </a:rPr>
              <a:t>chascun</a:t>
            </a:r>
            <a:r>
              <a:rPr lang="fr-FR" sz="2000" dirty="0">
                <a:latin typeface="Bahnschrift Light" pitchFamily="34" charset="0"/>
              </a:rPr>
              <a:t> </a:t>
            </a:r>
            <a:r>
              <a:rPr lang="fr-FR" sz="2000" dirty="0" err="1">
                <a:latin typeface="Bahnschrift Light" pitchFamily="34" charset="0"/>
              </a:rPr>
              <a:t>jor</a:t>
            </a:r>
            <a:r>
              <a:rPr lang="fr-FR" sz="2000" dirty="0">
                <a:latin typeface="Bahnschrift Light" pitchFamily="34" charset="0"/>
              </a:rPr>
              <a:t> tant,</a:t>
            </a:r>
            <a:endParaRPr lang="it-IT" sz="2000" dirty="0">
              <a:latin typeface="Bahnschrift Light" pitchFamily="34" charset="0"/>
            </a:endParaRPr>
          </a:p>
          <a:p>
            <a:pPr lvl="3"/>
            <a:r>
              <a:rPr lang="fr-FR" sz="2000" b="1" dirty="0">
                <a:latin typeface="Bahnschrift Light" pitchFamily="34" charset="0"/>
              </a:rPr>
              <a:t>Par </a:t>
            </a:r>
            <a:r>
              <a:rPr lang="fr-FR" sz="2000" b="1" dirty="0" err="1">
                <a:latin typeface="Bahnschrift Light" pitchFamily="34" charset="0"/>
              </a:rPr>
              <a:t>montaignes</a:t>
            </a:r>
            <a:r>
              <a:rPr lang="fr-FR" sz="2000" b="1" dirty="0">
                <a:latin typeface="Bahnschrift Light" pitchFamily="34" charset="0"/>
              </a:rPr>
              <a:t> et par </a:t>
            </a:r>
            <a:r>
              <a:rPr lang="fr-FR" sz="2000" b="1" dirty="0" err="1">
                <a:latin typeface="Bahnschrift Light" pitchFamily="34" charset="0"/>
              </a:rPr>
              <a:t>valees</a:t>
            </a:r>
            <a:endParaRPr lang="it-IT" sz="2000" b="1" dirty="0">
              <a:latin typeface="Bahnschrift Light" pitchFamily="34" charset="0"/>
            </a:endParaRPr>
          </a:p>
          <a:p>
            <a:pPr lvl="3"/>
            <a:r>
              <a:rPr lang="fr-FR" sz="2000" dirty="0">
                <a:latin typeface="Bahnschrift Light" pitchFamily="34" charset="0"/>
              </a:rPr>
              <a:t>Et </a:t>
            </a:r>
            <a:r>
              <a:rPr lang="fr-FR" sz="2000" b="1" dirty="0">
                <a:latin typeface="Bahnschrift Light" pitchFamily="34" charset="0"/>
              </a:rPr>
              <a:t>par forez longues </a:t>
            </a:r>
            <a:r>
              <a:rPr lang="fr-FR" sz="2000" dirty="0">
                <a:latin typeface="Bahnschrift Light" pitchFamily="34" charset="0"/>
              </a:rPr>
              <a:t>et </a:t>
            </a:r>
            <a:r>
              <a:rPr lang="fr-FR" sz="2000" dirty="0" err="1">
                <a:latin typeface="Bahnschrift Light" pitchFamily="34" charset="0"/>
              </a:rPr>
              <a:t>lees</a:t>
            </a:r>
            <a:r>
              <a:rPr lang="fr-FR" sz="2000" dirty="0">
                <a:latin typeface="Bahnschrift Light" pitchFamily="34" charset="0"/>
              </a:rPr>
              <a:t>,</a:t>
            </a:r>
            <a:endParaRPr lang="it-IT" sz="2000" dirty="0">
              <a:latin typeface="Bahnschrift Light" pitchFamily="34" charset="0"/>
            </a:endParaRPr>
          </a:p>
          <a:p>
            <a:pPr lvl="3"/>
            <a:r>
              <a:rPr lang="fr-FR" sz="2000" b="1" dirty="0">
                <a:latin typeface="Bahnschrift Light" pitchFamily="34" charset="0"/>
              </a:rPr>
              <a:t>Par </a:t>
            </a:r>
            <a:r>
              <a:rPr lang="fr-FR" sz="2000" b="1" dirty="0" err="1">
                <a:latin typeface="Bahnschrift Light" pitchFamily="34" charset="0"/>
              </a:rPr>
              <a:t>leus</a:t>
            </a:r>
            <a:r>
              <a:rPr lang="fr-FR" sz="2000" b="1" dirty="0">
                <a:latin typeface="Bahnschrift Light" pitchFamily="34" charset="0"/>
              </a:rPr>
              <a:t> </a:t>
            </a:r>
            <a:r>
              <a:rPr lang="fr-FR" sz="2000" b="1" dirty="0" err="1">
                <a:latin typeface="Bahnschrift Light" pitchFamily="34" charset="0"/>
              </a:rPr>
              <a:t>estranges</a:t>
            </a:r>
            <a:r>
              <a:rPr lang="fr-FR" sz="2000" b="1" dirty="0">
                <a:latin typeface="Bahnschrift Light" pitchFamily="34" charset="0"/>
              </a:rPr>
              <a:t> </a:t>
            </a:r>
            <a:r>
              <a:rPr lang="fr-FR" sz="2000" dirty="0">
                <a:latin typeface="Bahnschrift Light" pitchFamily="34" charset="0"/>
              </a:rPr>
              <a:t>et </a:t>
            </a:r>
            <a:r>
              <a:rPr lang="fr-FR" sz="2000" b="1" dirty="0">
                <a:latin typeface="Bahnschrift Light" pitchFamily="34" charset="0"/>
              </a:rPr>
              <a:t>salvages</a:t>
            </a:r>
            <a:r>
              <a:rPr lang="fr-FR" sz="2000" dirty="0">
                <a:latin typeface="Bahnschrift Light" pitchFamily="34" charset="0"/>
              </a:rPr>
              <a:t>,</a:t>
            </a:r>
            <a:endParaRPr lang="it-IT" sz="2000" dirty="0">
              <a:latin typeface="Bahnschrift Light" pitchFamily="34" charset="0"/>
            </a:endParaRPr>
          </a:p>
          <a:p>
            <a:pPr lvl="3"/>
            <a:r>
              <a:rPr lang="fr-FR" sz="2000" dirty="0">
                <a:latin typeface="Bahnschrift Light" pitchFamily="34" charset="0"/>
              </a:rPr>
              <a:t>Si passa </a:t>
            </a:r>
            <a:r>
              <a:rPr lang="fr-FR" sz="2000" b="1" dirty="0" err="1">
                <a:latin typeface="Bahnschrift Light" pitchFamily="34" charset="0"/>
              </a:rPr>
              <a:t>mainz</a:t>
            </a:r>
            <a:r>
              <a:rPr lang="fr-FR" sz="2000" b="1" dirty="0">
                <a:latin typeface="Bahnschrift Light" pitchFamily="34" charset="0"/>
              </a:rPr>
              <a:t> </a:t>
            </a:r>
            <a:r>
              <a:rPr lang="fr-FR" sz="2000" b="1" dirty="0" err="1">
                <a:latin typeface="Bahnschrift Light" pitchFamily="34" charset="0"/>
              </a:rPr>
              <a:t>felons</a:t>
            </a:r>
            <a:r>
              <a:rPr lang="fr-FR" sz="2000" b="1" dirty="0">
                <a:latin typeface="Bahnschrift Light" pitchFamily="34" charset="0"/>
              </a:rPr>
              <a:t> passages</a:t>
            </a:r>
            <a:endParaRPr lang="it-IT" sz="2000" b="1" dirty="0">
              <a:latin typeface="Bahnschrift Light" pitchFamily="34" charset="0"/>
            </a:endParaRPr>
          </a:p>
          <a:p>
            <a:pPr lvl="3"/>
            <a:r>
              <a:rPr lang="fr-FR" sz="2000" dirty="0">
                <a:latin typeface="Bahnschrift Light" pitchFamily="34" charset="0"/>
              </a:rPr>
              <a:t>Et maint </a:t>
            </a:r>
            <a:r>
              <a:rPr lang="fr-FR" sz="2000" dirty="0" err="1">
                <a:latin typeface="Bahnschrift Light" pitchFamily="34" charset="0"/>
              </a:rPr>
              <a:t>peril</a:t>
            </a:r>
            <a:r>
              <a:rPr lang="fr-FR" sz="2000" dirty="0">
                <a:latin typeface="Bahnschrift Light" pitchFamily="34" charset="0"/>
              </a:rPr>
              <a:t> et maint </a:t>
            </a:r>
            <a:r>
              <a:rPr lang="fr-FR" sz="2000" dirty="0" err="1">
                <a:latin typeface="Bahnschrift Light" pitchFamily="34" charset="0"/>
              </a:rPr>
              <a:t>destroit</a:t>
            </a:r>
            <a:r>
              <a:rPr lang="fr-FR" sz="2000" dirty="0">
                <a:latin typeface="Bahnschrift Light" pitchFamily="34" charset="0"/>
              </a:rPr>
              <a:t>,</a:t>
            </a:r>
            <a:endParaRPr lang="it-IT" sz="2000" dirty="0">
              <a:latin typeface="Bahnschrift Light" pitchFamily="34" charset="0"/>
            </a:endParaRPr>
          </a:p>
          <a:p>
            <a:pPr lvl="3"/>
            <a:r>
              <a:rPr lang="fr-FR" sz="2000" dirty="0">
                <a:latin typeface="Bahnschrift Light" pitchFamily="34" charset="0"/>
              </a:rPr>
              <a:t>Tant qu'il vint au </a:t>
            </a:r>
            <a:r>
              <a:rPr lang="fr-FR" sz="2000" dirty="0" err="1">
                <a:latin typeface="Bahnschrift Light" pitchFamily="34" charset="0"/>
              </a:rPr>
              <a:t>santier</a:t>
            </a:r>
            <a:r>
              <a:rPr lang="fr-FR" sz="2000" dirty="0">
                <a:latin typeface="Bahnschrift Light" pitchFamily="34" charset="0"/>
              </a:rPr>
              <a:t> </a:t>
            </a:r>
            <a:r>
              <a:rPr lang="fr-FR" sz="2000" dirty="0" err="1">
                <a:latin typeface="Bahnschrift Light" pitchFamily="34" charset="0"/>
              </a:rPr>
              <a:t>estroit</a:t>
            </a:r>
            <a:endParaRPr lang="it-IT" sz="2000" dirty="0">
              <a:latin typeface="Bahnschrift Light" pitchFamily="34" charset="0"/>
            </a:endParaRPr>
          </a:p>
          <a:p>
            <a:pPr lvl="3"/>
            <a:r>
              <a:rPr lang="fr-FR" sz="2000" dirty="0">
                <a:latin typeface="Bahnschrift Light" pitchFamily="34" charset="0"/>
              </a:rPr>
              <a:t>Plain de ronces et d'</a:t>
            </a:r>
            <a:r>
              <a:rPr lang="fr-FR" sz="2000" dirty="0" err="1">
                <a:latin typeface="Bahnschrift Light" pitchFamily="34" charset="0"/>
              </a:rPr>
              <a:t>oscurtez</a:t>
            </a:r>
            <a:r>
              <a:rPr lang="fr-FR" sz="2000" dirty="0">
                <a:latin typeface="Bahnschrift Light" pitchFamily="34" charset="0"/>
              </a:rPr>
              <a:t>.</a:t>
            </a:r>
            <a:endParaRPr lang="it-IT" sz="2000" dirty="0">
              <a:latin typeface="Bahnschrift Light" pitchFamily="34" charset="0"/>
            </a:endParaRPr>
          </a:p>
          <a:p>
            <a:pPr lvl="3"/>
            <a:r>
              <a:rPr lang="fr-FR" sz="2000" dirty="0">
                <a:latin typeface="Bahnschrift Light" pitchFamily="34" charset="0"/>
              </a:rPr>
              <a:t>Et lors </a:t>
            </a:r>
            <a:r>
              <a:rPr lang="fr-FR" sz="2000" dirty="0" err="1">
                <a:latin typeface="Bahnschrift Light" pitchFamily="34" charset="0"/>
              </a:rPr>
              <a:t>fu</a:t>
            </a:r>
            <a:r>
              <a:rPr lang="fr-FR" sz="2000" dirty="0">
                <a:latin typeface="Bahnschrift Light" pitchFamily="34" charset="0"/>
              </a:rPr>
              <a:t> il </a:t>
            </a:r>
            <a:r>
              <a:rPr lang="fr-FR" sz="2000" dirty="0" err="1">
                <a:latin typeface="Bahnschrift Light" pitchFamily="34" charset="0"/>
              </a:rPr>
              <a:t>asseürez</a:t>
            </a:r>
            <a:endParaRPr lang="it-IT" sz="2000" dirty="0">
              <a:latin typeface="Bahnschrift Light" pitchFamily="34" charset="0"/>
            </a:endParaRPr>
          </a:p>
          <a:p>
            <a:pPr lvl="3"/>
            <a:r>
              <a:rPr lang="fr-FR" sz="2000" dirty="0">
                <a:latin typeface="Bahnschrift Light" pitchFamily="34" charset="0"/>
              </a:rPr>
              <a:t>Qu'il ne </a:t>
            </a:r>
            <a:r>
              <a:rPr lang="fr-FR" sz="2000" dirty="0" err="1">
                <a:latin typeface="Bahnschrift Light" pitchFamily="34" charset="0"/>
              </a:rPr>
              <a:t>pooit</a:t>
            </a:r>
            <a:r>
              <a:rPr lang="fr-FR" sz="2000" dirty="0">
                <a:latin typeface="Bahnschrift Light" pitchFamily="34" charset="0"/>
              </a:rPr>
              <a:t> mes </a:t>
            </a:r>
            <a:r>
              <a:rPr lang="fr-FR" sz="2000" dirty="0" err="1">
                <a:latin typeface="Bahnschrift Light" pitchFamily="34" charset="0"/>
              </a:rPr>
              <a:t>esgarer</a:t>
            </a:r>
            <a:r>
              <a:rPr lang="fr-FR" sz="2000" dirty="0">
                <a:latin typeface="Bahnschrift Light" pitchFamily="34" charset="0"/>
              </a:rPr>
              <a:t>. </a:t>
            </a:r>
            <a:r>
              <a:rPr lang="en-GB" sz="2000" dirty="0">
                <a:latin typeface="Bahnschrift Light" pitchFamily="34" charset="0"/>
              </a:rPr>
              <a:t>(ll. 760-71)</a:t>
            </a:r>
            <a:endParaRPr lang="it-IT" sz="2000" dirty="0">
              <a:latin typeface="Bahnschrift Light" pitchFamily="34" charset="0"/>
            </a:endParaRP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705"/>
          <a:stretch/>
        </p:blipFill>
        <p:spPr bwMode="auto">
          <a:xfrm>
            <a:off x="7063712" y="1"/>
            <a:ext cx="21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27268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2483</Words>
  <Application>Microsoft Office PowerPoint</Application>
  <PresentationFormat>Presentazione su schermo (4:3)</PresentationFormat>
  <Paragraphs>304</Paragraphs>
  <Slides>27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27</vt:i4>
      </vt:variant>
    </vt:vector>
  </HeadingPairs>
  <TitlesOfParts>
    <vt:vector size="32" baseType="lpstr">
      <vt:lpstr>Arial</vt:lpstr>
      <vt:lpstr>Bahnschrift Light</vt:lpstr>
      <vt:lpstr>Calibri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Sibilla</dc:creator>
  <cp:lastModifiedBy>Sibilla</cp:lastModifiedBy>
  <cp:revision>98</cp:revision>
  <cp:lastPrinted>2020-10-24T13:24:19Z</cp:lastPrinted>
  <dcterms:created xsi:type="dcterms:W3CDTF">2020-10-16T07:59:37Z</dcterms:created>
  <dcterms:modified xsi:type="dcterms:W3CDTF">2020-12-13T15:36:18Z</dcterms:modified>
</cp:coreProperties>
</file>