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4" r:id="rId3"/>
    <p:sldId id="265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491D0-8F64-49B3-8E27-37A2C56B7C79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7D1F8-96AE-4097-8307-A7908FC5C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209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491D0-8F64-49B3-8E27-37A2C56B7C79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7D1F8-96AE-4097-8307-A7908FC5C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370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491D0-8F64-49B3-8E27-37A2C56B7C79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7D1F8-96AE-4097-8307-A7908FC5C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986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B3071B"/>
          </a:solidFill>
          <a:ln>
            <a:noFill/>
          </a:ln>
        </p:spPr>
        <p:txBody>
          <a:bodyPr wrap="none" rIns="360000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it-IT" altLang="it-IT" sz="2400" dirty="0">
              <a:solidFill>
                <a:srgbClr val="FFFFFF"/>
              </a:solidFill>
            </a:endParaRPr>
          </a:p>
        </p:txBody>
      </p:sp>
      <p:pic>
        <p:nvPicPr>
          <p:cNvPr id="3" name="Immagin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222" y="2269069"/>
            <a:ext cx="6249987" cy="2319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07443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/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03/07/14</a:t>
            </a:r>
            <a:endParaRPr lang="en-US" altLang="it-IT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183A076-2122-4EAA-9D01-906A34B7B1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8372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03/07/14</a:t>
            </a:r>
            <a:endParaRPr lang="en-US" alt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94D3072-68AE-4069-A54E-6F684D9C70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5938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/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03/07/14</a:t>
            </a:r>
            <a:endParaRPr lang="en-US" altLang="it-IT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9A63D28-5145-43FD-8C17-C47DC8DEAB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305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03/07/14</a:t>
            </a:r>
            <a:endParaRPr lang="en-US" alt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4CF1029-FAA5-4A54-9715-43F534BE91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5929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03/07/14</a:t>
            </a:r>
            <a:endParaRPr lang="en-US" alt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3FBFA6-30F8-4219-88BE-4F5C0FF38B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7649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03/07/14</a:t>
            </a:r>
            <a:endParaRPr lang="en-US" alt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8DD7692-C5BE-4091-90D6-F3A64F9059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9102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5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03/07/14</a:t>
            </a:r>
            <a:endParaRPr lang="en-US" altLang="it-IT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290E34B-239A-4980-97A2-99F79FC480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44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491D0-8F64-49B3-8E27-37A2C56B7C79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7D1F8-96AE-4097-8307-A7908FC5C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7099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303847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3030538" y="0"/>
            <a:ext cx="476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349250" y="6459538"/>
            <a:ext cx="1963738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it-IT" altLang="it-IT"/>
              <a:t>03/07/14</a:t>
            </a:r>
            <a:endParaRPr lang="en-US" altLang="it-IT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538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344068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CC0FE18-1C72-4027-AE83-C0A7CFA86998}" type="slidenum">
              <a:rPr lang="en-US">
                <a:solidFill>
                  <a:srgbClr val="344068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440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4021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4953000"/>
            <a:ext cx="9142413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0" y="4914900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dirty="0"/>
              <a:t>Fare clic sull'icona per inserire un'immagine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03/07/14</a:t>
            </a:r>
            <a:endParaRPr lang="en-US" altLang="it-IT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D93B695-E74E-4D20-B82B-F40987646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1911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03/07/14</a:t>
            </a:r>
            <a:endParaRPr lang="en-US" alt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83A4857-12B4-4BF7-888B-792962A7AB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6366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03/07/14</a:t>
            </a:r>
            <a:endParaRPr lang="en-US" altLang="it-IT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21D2C3C-CE12-478B-853D-5A732702BF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679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491D0-8F64-49B3-8E27-37A2C56B7C79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7D1F8-96AE-4097-8307-A7908FC5C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977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491D0-8F64-49B3-8E27-37A2C56B7C79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7D1F8-96AE-4097-8307-A7908FC5C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760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491D0-8F64-49B3-8E27-37A2C56B7C79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7D1F8-96AE-4097-8307-A7908FC5C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592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491D0-8F64-49B3-8E27-37A2C56B7C79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7D1F8-96AE-4097-8307-A7908FC5C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524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491D0-8F64-49B3-8E27-37A2C56B7C79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7D1F8-96AE-4097-8307-A7908FC5C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373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491D0-8F64-49B3-8E27-37A2C56B7C79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7D1F8-96AE-4097-8307-A7908FC5C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835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491D0-8F64-49B3-8E27-37A2C56B7C79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7D1F8-96AE-4097-8307-A7908FC5C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672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491D0-8F64-49B3-8E27-37A2C56B7C79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7D1F8-96AE-4097-8307-A7908FC5C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84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5"/>
            <a:ext cx="9144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325" y="287338"/>
            <a:ext cx="75438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1269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2325" y="1846263"/>
            <a:ext cx="75438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  <a:endParaRPr lang="en-US" altLang="it-IT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900">
                <a:solidFill>
                  <a:srgbClr val="FFFFFF"/>
                </a:solidFill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>
                <a:latin typeface="Arial" pitchFamily="34" charset="0"/>
                <a:ea typeface="MS PGothic" pitchFamily="34" charset="-128"/>
              </a:rPr>
              <a:t>03/07/14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900" cap="all" baseline="0">
                <a:solidFill>
                  <a:srgbClr val="FFFFFF"/>
                </a:solidFill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 sz="1000" smtClean="0">
                <a:solidFill>
                  <a:srgbClr val="FFFFFF"/>
                </a:solidFill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21B9FF94-987E-4AF3-BEA0-6F0BF14BBCD5}" type="slidenum">
              <a:rPr lang="it-IT" altLang="it-IT">
                <a:latin typeface="Arial" pitchFamily="34" charset="0"/>
                <a:ea typeface="MS PGothic" pitchFamily="34" charset="-128"/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t-IT" altLang="it-IT">
              <a:latin typeface="Arial" pitchFamily="34" charset="0"/>
              <a:ea typeface="MS PGothic" pitchFamily="34" charset="-128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95350" y="1738313"/>
            <a:ext cx="747553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119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704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60" y="1916834"/>
            <a:ext cx="8122689" cy="3108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620688"/>
            <a:ext cx="7920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PROGETTAZIONE EUROPEA PER IL PAESAGGIO </a:t>
            </a:r>
          </a:p>
          <a:p>
            <a:pPr algn="ctr"/>
            <a:r>
              <a:rPr lang="it-IT" sz="2800" b="1" dirty="0" smtClean="0"/>
              <a:t>LABORATORIO - PARTE I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5517232"/>
            <a:ext cx="8145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Prof. Giorgio ANDRIAN </a:t>
            </a:r>
          </a:p>
        </p:txBody>
      </p:sp>
    </p:spTree>
    <p:extLst>
      <p:ext uri="{BB962C8B-B14F-4D97-AF65-F5344CB8AC3E}">
        <p14:creationId xmlns:p14="http://schemas.microsoft.com/office/powerpoint/2010/main" val="2495024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altLang="it-IT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 rappresentanze regionali </a:t>
            </a:r>
            <a:br>
              <a:rPr lang="it-IT" altLang="it-IT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it-IT" altLang="it-IT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Bruxelles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22325" y="2276475"/>
            <a:ext cx="3317875" cy="3592513"/>
          </a:xfrm>
        </p:spPr>
        <p:txBody>
          <a:bodyPr rtlCol="0">
            <a:normAutofit fontScale="92500" lnSpcReduction="20000"/>
          </a:bodyPr>
          <a:lstStyle/>
          <a:p>
            <a:pPr marL="0" indent="0" eaLnBrk="1" fontAlgn="auto" hangingPunct="1">
              <a:buNone/>
              <a:defRPr/>
            </a:pPr>
            <a:endParaRPr lang="it-IT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eaLnBrk="1" fontAlgn="auto" hangingPunct="1">
              <a:defRPr/>
            </a:pP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Paesi UE: 27</a:t>
            </a:r>
          </a:p>
          <a:p>
            <a:pPr marL="91440" indent="-91440" eaLnBrk="1" fontAlgn="auto" hangingPunct="1">
              <a:defRPr/>
            </a:pP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Regioni italiane: tutte</a:t>
            </a:r>
          </a:p>
          <a:p>
            <a:pPr marL="91440" indent="-91440" eaLnBrk="1" fontAlgn="auto" hangingPunct="1">
              <a:defRPr/>
            </a:pPr>
            <a:endParaRPr lang="it-IT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eaLnBrk="1" fontAlgn="auto" hangingPunct="1">
              <a:defRPr/>
            </a:pPr>
            <a:endParaRPr lang="it-IT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eaLnBrk="1" fontAlgn="auto" hangingPunct="1">
              <a:defRPr/>
            </a:pPr>
            <a:endParaRPr lang="it-IT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eaLnBrk="1" fontAlgn="auto" hangingPunct="1">
              <a:defRPr/>
            </a:pPr>
            <a:endParaRPr lang="it-IT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eaLnBrk="1" fontAlgn="auto" hangingPunct="1">
              <a:defRPr/>
            </a:pPr>
            <a:endParaRPr lang="it-IT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eaLnBrk="1" fontAlgn="auto" hangingPunct="1">
              <a:defRPr/>
            </a:pPr>
            <a:r>
              <a:rPr lang="it-IT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Fonte: </a:t>
            </a:r>
            <a:r>
              <a:rPr lang="it-IT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European</a:t>
            </a:r>
            <a:r>
              <a:rPr lang="it-IT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Committee of the </a:t>
            </a:r>
            <a:r>
              <a:rPr lang="it-IT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Regions</a:t>
            </a:r>
            <a:r>
              <a:rPr lang="it-IT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2021</a:t>
            </a:r>
          </a:p>
          <a:p>
            <a:pPr marL="91440" indent="-91440" eaLnBrk="1" fontAlgn="auto" hangingPunct="1">
              <a:defRPr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6628" name="Picture 1"/>
          <p:cNvPicPr>
            <a:picLocks noChangeAspect="1" noChangeArrowheads="1"/>
          </p:cNvPicPr>
          <p:nvPr/>
        </p:nvPicPr>
        <p:blipFill>
          <a:blip r:embed="rId2">
            <a:lum bright="40000" contrast="-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525" y="1962150"/>
            <a:ext cx="3514725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40000" contrast="-52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629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4DC7441-5AFA-4FEF-B234-F162C49810FF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97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altLang="it-IT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 attività della sede di Bruxelles</a:t>
            </a:r>
            <a:r>
              <a:rPr lang="it-IT" alt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it-IT" alt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it-IT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7651" name="Group 2"/>
          <p:cNvGrpSpPr>
            <a:grpSpLocks/>
          </p:cNvGrpSpPr>
          <p:nvPr/>
        </p:nvGrpSpPr>
        <p:grpSpPr bwMode="auto">
          <a:xfrm>
            <a:off x="1187450" y="1736725"/>
            <a:ext cx="6300788" cy="4481513"/>
            <a:chOff x="536" y="549"/>
            <a:chExt cx="4490" cy="3537"/>
          </a:xfrm>
        </p:grpSpPr>
        <p:sp>
          <p:nvSpPr>
            <p:cNvPr id="27653" name="Rectangle 3"/>
            <p:cNvSpPr>
              <a:spLocks noChangeArrowheads="1"/>
            </p:cNvSpPr>
            <p:nvPr/>
          </p:nvSpPr>
          <p:spPr bwMode="auto">
            <a:xfrm>
              <a:off x="536" y="549"/>
              <a:ext cx="4490" cy="3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it-IT" altLang="it-IT" sz="2400">
                <a:solidFill>
                  <a:prstClr val="white"/>
                </a:solidFill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27654" name="Line 4"/>
            <p:cNvSpPr>
              <a:spLocks noChangeShapeType="1"/>
            </p:cNvSpPr>
            <p:nvPr/>
          </p:nvSpPr>
          <p:spPr bwMode="auto">
            <a:xfrm flipH="1" flipV="1">
              <a:off x="2026" y="1721"/>
              <a:ext cx="380" cy="299"/>
            </a:xfrm>
            <a:prstGeom prst="line">
              <a:avLst/>
            </a:prstGeom>
            <a:noFill/>
            <a:ln w="2844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white"/>
                </a:solidFill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8" name="Oval 5"/>
            <p:cNvSpPr>
              <a:spLocks noChangeArrowheads="1"/>
            </p:cNvSpPr>
            <p:nvPr/>
          </p:nvSpPr>
          <p:spPr bwMode="auto">
            <a:xfrm>
              <a:off x="1117" y="1006"/>
              <a:ext cx="1067" cy="838"/>
            </a:xfrm>
            <a:prstGeom prst="ellipse">
              <a:avLst/>
            </a:prstGeom>
            <a:solidFill>
              <a:srgbClr val="0099FF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MS PGothic" pitchFamily="32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MS PGothic" pitchFamily="32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MS PGothic" pitchFamily="32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MS PGothic" pitchFamily="32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MS PGothic" pitchFamily="32" charset="-128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MS PGothic" pitchFamily="32" charset="-128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MS PGothic" pitchFamily="32" charset="-128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MS PGothic" pitchFamily="32" charset="-128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MS PGothic" pitchFamily="32" charset="-128"/>
                </a:defRPr>
              </a:lvl9pPr>
            </a:lstStyle>
            <a:p>
              <a:pPr algn="ctr"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defRPr/>
              </a:pPr>
              <a:r>
                <a:rPr lang="it-IT" altLang="it-IT" sz="1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charset="0"/>
                </a:rPr>
                <a:t>Organizzazione eventi</a:t>
              </a:r>
            </a:p>
            <a:p>
              <a:pPr algn="ctr"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defRPr/>
              </a:pPr>
              <a:r>
                <a:rPr lang="it-IT" altLang="it-IT" sz="1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charset="0"/>
                </a:rPr>
                <a:t> di promozione</a:t>
              </a:r>
            </a:p>
            <a:p>
              <a:pPr algn="ctr"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defRPr/>
              </a:pPr>
              <a:r>
                <a:rPr lang="it-IT" altLang="it-IT" sz="1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charset="0"/>
                </a:rPr>
                <a:t> del Veneto</a:t>
              </a:r>
            </a:p>
          </p:txBody>
        </p:sp>
        <p:sp>
          <p:nvSpPr>
            <p:cNvPr id="27656" name="Line 6"/>
            <p:cNvSpPr>
              <a:spLocks noChangeShapeType="1"/>
            </p:cNvSpPr>
            <p:nvPr/>
          </p:nvSpPr>
          <p:spPr bwMode="auto">
            <a:xfrm flipH="1">
              <a:off x="1713" y="2317"/>
              <a:ext cx="537" cy="0"/>
            </a:xfrm>
            <a:prstGeom prst="line">
              <a:avLst/>
            </a:prstGeom>
            <a:noFill/>
            <a:ln w="2844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white"/>
                </a:solidFill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0" name="Oval 7"/>
            <p:cNvSpPr>
              <a:spLocks noChangeArrowheads="1"/>
            </p:cNvSpPr>
            <p:nvPr/>
          </p:nvSpPr>
          <p:spPr bwMode="auto">
            <a:xfrm>
              <a:off x="649" y="1897"/>
              <a:ext cx="1066" cy="839"/>
            </a:xfrm>
            <a:prstGeom prst="ellipse">
              <a:avLst/>
            </a:prstGeom>
            <a:solidFill>
              <a:srgbClr val="33CCCC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MS PGothic" pitchFamily="32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MS PGothic" pitchFamily="32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MS PGothic" pitchFamily="32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MS PGothic" pitchFamily="32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MS PGothic" pitchFamily="32" charset="-128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MS PGothic" pitchFamily="32" charset="-128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MS PGothic" pitchFamily="32" charset="-128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MS PGothic" pitchFamily="32" charset="-128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MS PGothic" pitchFamily="32" charset="-128"/>
                </a:defRPr>
              </a:lvl9pPr>
            </a:lstStyle>
            <a:p>
              <a:pPr algn="ctr"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defRPr/>
              </a:pPr>
              <a:r>
                <a:rPr lang="it-IT" altLang="it-IT" sz="1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charset="0"/>
                </a:rPr>
                <a:t>Assistenza a </a:t>
              </a:r>
            </a:p>
            <a:p>
              <a:pPr algn="ctr"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defRPr/>
              </a:pPr>
              <a:r>
                <a:rPr lang="it-IT" altLang="it-IT" sz="1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charset="0"/>
                </a:rPr>
                <a:t>Giunta</a:t>
              </a:r>
            </a:p>
            <a:p>
              <a:pPr algn="ctr"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defRPr/>
              </a:pPr>
              <a:r>
                <a:rPr lang="it-IT" altLang="it-IT" sz="1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charset="0"/>
                </a:rPr>
                <a:t> e Consiglio su BXL</a:t>
              </a:r>
            </a:p>
          </p:txBody>
        </p:sp>
        <p:sp>
          <p:nvSpPr>
            <p:cNvPr id="27658" name="Line 8"/>
            <p:cNvSpPr>
              <a:spLocks noChangeShapeType="1"/>
            </p:cNvSpPr>
            <p:nvPr/>
          </p:nvSpPr>
          <p:spPr bwMode="auto">
            <a:xfrm flipH="1">
              <a:off x="2026" y="2613"/>
              <a:ext cx="380" cy="297"/>
            </a:xfrm>
            <a:prstGeom prst="line">
              <a:avLst/>
            </a:prstGeom>
            <a:noFill/>
            <a:ln w="2844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white"/>
                </a:solidFill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2" name="Oval 9"/>
            <p:cNvSpPr>
              <a:spLocks noChangeArrowheads="1"/>
            </p:cNvSpPr>
            <p:nvPr/>
          </p:nvSpPr>
          <p:spPr bwMode="auto">
            <a:xfrm>
              <a:off x="1117" y="2788"/>
              <a:ext cx="1067" cy="839"/>
            </a:xfrm>
            <a:prstGeom prst="ellipse">
              <a:avLst/>
            </a:prstGeom>
            <a:solidFill>
              <a:srgbClr val="00CC99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MS PGothic" pitchFamily="32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MS PGothic" pitchFamily="32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MS PGothic" pitchFamily="32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MS PGothic" pitchFamily="32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MS PGothic" pitchFamily="32" charset="-128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MS PGothic" pitchFamily="32" charset="-128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MS PGothic" pitchFamily="32" charset="-128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MS PGothic" pitchFamily="32" charset="-128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MS PGothic" pitchFamily="32" charset="-128"/>
                </a:defRPr>
              </a:lvl9pPr>
            </a:lstStyle>
            <a:p>
              <a:pPr algn="ctr"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defRPr/>
              </a:pPr>
              <a:r>
                <a:rPr lang="it-IT" altLang="it-IT" sz="1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charset="0"/>
                </a:rPr>
                <a:t>Partecipazione alla</a:t>
              </a:r>
            </a:p>
            <a:p>
              <a:pPr algn="ctr"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defRPr/>
              </a:pPr>
              <a:r>
                <a:rPr lang="it-IT" altLang="it-IT" sz="1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charset="0"/>
                </a:rPr>
                <a:t> fase</a:t>
              </a:r>
            </a:p>
            <a:p>
              <a:pPr algn="ctr"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defRPr/>
              </a:pPr>
              <a:r>
                <a:rPr lang="it-IT" altLang="it-IT" sz="1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charset="0"/>
                </a:rPr>
                <a:t> ascendente</a:t>
              </a:r>
            </a:p>
            <a:p>
              <a:pPr algn="ctr"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defRPr/>
              </a:pPr>
              <a:r>
                <a:rPr lang="it-IT" altLang="it-IT" sz="12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charset="0"/>
                </a:rPr>
                <a:t> del pr. decisionale</a:t>
              </a:r>
            </a:p>
            <a:p>
              <a:pPr algn="ctr"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defRPr/>
              </a:pPr>
              <a:endParaRPr lang="it-IT" altLang="it-IT" sz="1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endParaRPr>
            </a:p>
          </p:txBody>
        </p:sp>
        <p:sp>
          <p:nvSpPr>
            <p:cNvPr id="27660" name="Line 10"/>
            <p:cNvSpPr>
              <a:spLocks noChangeShapeType="1"/>
            </p:cNvSpPr>
            <p:nvPr/>
          </p:nvSpPr>
          <p:spPr bwMode="auto">
            <a:xfrm>
              <a:off x="2782" y="2735"/>
              <a:ext cx="0" cy="421"/>
            </a:xfrm>
            <a:prstGeom prst="line">
              <a:avLst/>
            </a:prstGeom>
            <a:noFill/>
            <a:ln w="2844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white"/>
                </a:solidFill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4" name="Oval 11"/>
            <p:cNvSpPr>
              <a:spLocks noChangeArrowheads="1"/>
            </p:cNvSpPr>
            <p:nvPr/>
          </p:nvSpPr>
          <p:spPr bwMode="auto">
            <a:xfrm>
              <a:off x="2249" y="3158"/>
              <a:ext cx="1067" cy="839"/>
            </a:xfrm>
            <a:prstGeom prst="ellipse">
              <a:avLst/>
            </a:prstGeom>
            <a:solidFill>
              <a:srgbClr val="66FF33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MS PGothic" pitchFamily="32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MS PGothic" pitchFamily="32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MS PGothic" pitchFamily="32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MS PGothic" pitchFamily="32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MS PGothic" pitchFamily="32" charset="-128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MS PGothic" pitchFamily="32" charset="-128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MS PGothic" pitchFamily="32" charset="-128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MS PGothic" pitchFamily="32" charset="-128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MS PGothic" pitchFamily="32" charset="-128"/>
                </a:defRPr>
              </a:lvl9pPr>
            </a:lstStyle>
            <a:p>
              <a:pPr algn="ctr"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defRPr/>
              </a:pPr>
              <a:r>
                <a:rPr lang="es-ES" altLang="it-IT" sz="1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charset="0"/>
                </a:rPr>
                <a:t>Punto di riferimento</a:t>
              </a:r>
            </a:p>
            <a:p>
              <a:pPr algn="ctr"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defRPr/>
              </a:pPr>
              <a:r>
                <a:rPr lang="es-ES" altLang="it-IT" sz="1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charset="0"/>
                </a:rPr>
                <a:t> veneti a Bruxelles</a:t>
              </a:r>
            </a:p>
            <a:p>
              <a:pPr algn="ctr"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defRPr/>
              </a:pPr>
              <a:endParaRPr lang="es-ES" altLang="it-IT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endParaRPr>
            </a:p>
          </p:txBody>
        </p:sp>
        <p:sp>
          <p:nvSpPr>
            <p:cNvPr id="27662" name="Line 12"/>
            <p:cNvSpPr>
              <a:spLocks noChangeShapeType="1"/>
            </p:cNvSpPr>
            <p:nvPr/>
          </p:nvSpPr>
          <p:spPr bwMode="auto">
            <a:xfrm>
              <a:off x="3157" y="2613"/>
              <a:ext cx="378" cy="297"/>
            </a:xfrm>
            <a:prstGeom prst="line">
              <a:avLst/>
            </a:prstGeom>
            <a:noFill/>
            <a:ln w="2844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white"/>
                </a:solidFill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6" name="Oval 13"/>
            <p:cNvSpPr>
              <a:spLocks noChangeArrowheads="1"/>
            </p:cNvSpPr>
            <p:nvPr/>
          </p:nvSpPr>
          <p:spPr bwMode="auto">
            <a:xfrm>
              <a:off x="3380" y="2788"/>
              <a:ext cx="1066" cy="839"/>
            </a:xfrm>
            <a:prstGeom prst="ellipse">
              <a:avLst/>
            </a:prstGeom>
            <a:solidFill>
              <a:srgbClr val="FFFF66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MS PGothic" pitchFamily="32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MS PGothic" pitchFamily="32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MS PGothic" pitchFamily="32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MS PGothic" pitchFamily="32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MS PGothic" pitchFamily="32" charset="-128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MS PGothic" pitchFamily="32" charset="-128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MS PGothic" pitchFamily="32" charset="-128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MS PGothic" pitchFamily="32" charset="-128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MS PGothic" pitchFamily="32" charset="-128"/>
                </a:defRPr>
              </a:lvl9pPr>
            </a:lstStyle>
            <a:p>
              <a:pPr algn="ctr"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defRPr/>
              </a:pPr>
              <a:r>
                <a:rPr lang="es-ES" altLang="it-IT" sz="1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charset="0"/>
                </a:rPr>
                <a:t>Dossier speciali</a:t>
              </a:r>
            </a:p>
          </p:txBody>
        </p:sp>
        <p:sp>
          <p:nvSpPr>
            <p:cNvPr id="27664" name="Line 14"/>
            <p:cNvSpPr>
              <a:spLocks noChangeShapeType="1"/>
            </p:cNvSpPr>
            <p:nvPr/>
          </p:nvSpPr>
          <p:spPr bwMode="auto">
            <a:xfrm>
              <a:off x="3312" y="2317"/>
              <a:ext cx="535" cy="0"/>
            </a:xfrm>
            <a:prstGeom prst="line">
              <a:avLst/>
            </a:prstGeom>
            <a:noFill/>
            <a:ln w="2844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white"/>
                </a:solidFill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18" name="Oval 15"/>
            <p:cNvSpPr>
              <a:spLocks noChangeArrowheads="1"/>
            </p:cNvSpPr>
            <p:nvPr/>
          </p:nvSpPr>
          <p:spPr bwMode="auto">
            <a:xfrm>
              <a:off x="3849" y="1897"/>
              <a:ext cx="1066" cy="839"/>
            </a:xfrm>
            <a:prstGeom prst="ellipse">
              <a:avLst/>
            </a:prstGeom>
            <a:solidFill>
              <a:srgbClr val="FF9999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MS PGothic" pitchFamily="32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MS PGothic" pitchFamily="32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MS PGothic" pitchFamily="32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MS PGothic" pitchFamily="32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MS PGothic" pitchFamily="32" charset="-128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MS PGothic" pitchFamily="32" charset="-128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MS PGothic" pitchFamily="32" charset="-128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MS PGothic" pitchFamily="32" charset="-128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MS PGothic" pitchFamily="32" charset="-128"/>
                </a:defRPr>
              </a:lvl9pPr>
            </a:lstStyle>
            <a:p>
              <a:pPr algn="ctr"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defRPr/>
              </a:pPr>
              <a:r>
                <a:rPr lang="es-ES" altLang="it-IT" sz="1400" b="1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charset="0"/>
                </a:rPr>
                <a:t>Informazione</a:t>
              </a:r>
              <a:r>
                <a:rPr lang="es-ES" altLang="it-IT" sz="1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charset="0"/>
                </a:rPr>
                <a:t>  e</a:t>
              </a:r>
            </a:p>
            <a:p>
              <a:pPr algn="ctr"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defRPr/>
              </a:pPr>
              <a:r>
                <a:rPr lang="es-ES" altLang="it-IT" sz="1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charset="0"/>
                </a:rPr>
                <a:t> </a:t>
              </a:r>
              <a:r>
                <a:rPr lang="es-ES" altLang="it-IT" sz="1400" b="1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charset="0"/>
                </a:rPr>
                <a:t>formazione</a:t>
              </a:r>
              <a:endParaRPr lang="es-ES" altLang="it-IT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endParaRPr>
            </a:p>
            <a:p>
              <a:pPr algn="ctr"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defRPr/>
              </a:pPr>
              <a:r>
                <a:rPr lang="es-ES" altLang="it-IT" sz="1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charset="0"/>
                </a:rPr>
                <a:t> </a:t>
              </a:r>
              <a:r>
                <a:rPr lang="es-ES" altLang="it-IT" sz="1400" b="1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charset="0"/>
                </a:rPr>
                <a:t>sul</a:t>
              </a:r>
              <a:r>
                <a:rPr lang="es-ES" altLang="it-IT" sz="1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charset="0"/>
                </a:rPr>
                <a:t> territorio</a:t>
              </a:r>
            </a:p>
            <a:p>
              <a:pPr algn="ctr"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defRPr/>
              </a:pPr>
              <a:endParaRPr lang="es-ES" altLang="it-IT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endParaRPr>
            </a:p>
          </p:txBody>
        </p:sp>
        <p:sp>
          <p:nvSpPr>
            <p:cNvPr id="27666" name="Line 16"/>
            <p:cNvSpPr>
              <a:spLocks noChangeShapeType="1"/>
            </p:cNvSpPr>
            <p:nvPr/>
          </p:nvSpPr>
          <p:spPr bwMode="auto">
            <a:xfrm flipV="1">
              <a:off x="3157" y="1721"/>
              <a:ext cx="378" cy="299"/>
            </a:xfrm>
            <a:prstGeom prst="line">
              <a:avLst/>
            </a:prstGeom>
            <a:noFill/>
            <a:ln w="2844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white"/>
                </a:solidFill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20" name="Oval 17"/>
            <p:cNvSpPr>
              <a:spLocks noChangeArrowheads="1"/>
            </p:cNvSpPr>
            <p:nvPr/>
          </p:nvSpPr>
          <p:spPr bwMode="auto">
            <a:xfrm>
              <a:off x="3380" y="1006"/>
              <a:ext cx="1066" cy="838"/>
            </a:xfrm>
            <a:prstGeom prst="ellipse">
              <a:avLst/>
            </a:prstGeom>
            <a:solidFill>
              <a:srgbClr val="CC66FF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MS PGothic" pitchFamily="32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MS PGothic" pitchFamily="32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MS PGothic" pitchFamily="32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MS PGothic" pitchFamily="32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MS PGothic" pitchFamily="32" charset="-128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MS PGothic" pitchFamily="32" charset="-128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MS PGothic" pitchFamily="32" charset="-128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MS PGothic" pitchFamily="32" charset="-128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MS PGothic" pitchFamily="32" charset="-128"/>
                </a:defRPr>
              </a:lvl9pPr>
            </a:lstStyle>
            <a:p>
              <a:pPr algn="ctr"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defRPr/>
              </a:pPr>
              <a:r>
                <a:rPr lang="es-ES" altLang="it-IT" sz="1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charset="0"/>
                </a:rPr>
                <a:t>Accoglienza</a:t>
              </a:r>
            </a:p>
            <a:p>
              <a:pPr algn="ctr"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defRPr/>
              </a:pPr>
              <a:r>
                <a:rPr lang="es-ES" altLang="it-IT" sz="1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charset="0"/>
                </a:rPr>
                <a:t>e assistenza </a:t>
              </a:r>
            </a:p>
            <a:p>
              <a:pPr algn="ctr"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defRPr/>
              </a:pPr>
              <a:r>
                <a:rPr lang="es-ES" altLang="it-IT" sz="1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charset="0"/>
                </a:rPr>
                <a:t>delegazioni </a:t>
              </a:r>
            </a:p>
            <a:p>
              <a:pPr algn="ctr"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defRPr/>
              </a:pPr>
              <a:r>
                <a:rPr lang="es-ES" altLang="it-IT" sz="1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charset="0"/>
                </a:rPr>
                <a:t>dal Veneto</a:t>
              </a:r>
            </a:p>
            <a:p>
              <a:pPr algn="ctr"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defRPr/>
              </a:pPr>
              <a:endParaRPr lang="es-ES" altLang="it-IT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endParaRPr>
            </a:p>
          </p:txBody>
        </p:sp>
        <p:sp>
          <p:nvSpPr>
            <p:cNvPr id="27668" name="Line 18"/>
            <p:cNvSpPr>
              <a:spLocks noChangeShapeType="1"/>
            </p:cNvSpPr>
            <p:nvPr/>
          </p:nvSpPr>
          <p:spPr bwMode="auto">
            <a:xfrm flipV="1">
              <a:off x="2782" y="1475"/>
              <a:ext cx="0" cy="423"/>
            </a:xfrm>
            <a:prstGeom prst="line">
              <a:avLst/>
            </a:prstGeom>
            <a:noFill/>
            <a:ln w="2844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prstClr val="white"/>
                </a:solidFill>
                <a:latin typeface="Arial" pitchFamily="34" charset="0"/>
                <a:ea typeface="MS PGothic" pitchFamily="34" charset="-128"/>
              </a:endParaRPr>
            </a:p>
          </p:txBody>
        </p:sp>
        <p:sp>
          <p:nvSpPr>
            <p:cNvPr id="22" name="Oval 19"/>
            <p:cNvSpPr>
              <a:spLocks noChangeArrowheads="1"/>
            </p:cNvSpPr>
            <p:nvPr/>
          </p:nvSpPr>
          <p:spPr bwMode="auto">
            <a:xfrm>
              <a:off x="2249" y="637"/>
              <a:ext cx="1067" cy="839"/>
            </a:xfrm>
            <a:prstGeom prst="ellipse">
              <a:avLst/>
            </a:prstGeom>
            <a:solidFill>
              <a:srgbClr val="99FFCC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MS PGothic" pitchFamily="32" charset="-128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MS PGothic" pitchFamily="32" charset="-128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MS PGothic" pitchFamily="32" charset="-128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MS PGothic" pitchFamily="32" charset="-128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MS PGothic" pitchFamily="32" charset="-128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MS PGothic" pitchFamily="32" charset="-128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MS PGothic" pitchFamily="32" charset="-128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MS PGothic" pitchFamily="32" charset="-128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MS PGothic" pitchFamily="32" charset="-128"/>
                </a:defRPr>
              </a:lvl9pPr>
            </a:lstStyle>
            <a:p>
              <a:pPr algn="ctr"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defRPr/>
              </a:pPr>
              <a:r>
                <a:rPr lang="it-IT" altLang="it-IT" sz="1400">
                  <a:latin typeface="Tahoma" charset="0"/>
                </a:rPr>
                <a:t> </a:t>
              </a:r>
              <a:r>
                <a:rPr lang="it-IT" altLang="it-IT" sz="1400" b="1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charset="0"/>
                </a:rPr>
                <a:t>Helpdesk </a:t>
              </a:r>
            </a:p>
            <a:p>
              <a:pPr algn="ctr"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defRPr/>
              </a:pPr>
              <a:r>
                <a:rPr lang="it-IT" altLang="it-IT" sz="1400" b="1" i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charset="0"/>
                </a:rPr>
                <a:t>europrogettazione</a:t>
              </a:r>
            </a:p>
          </p:txBody>
        </p:sp>
        <p:sp>
          <p:nvSpPr>
            <p:cNvPr id="27670" name="Oval 20"/>
            <p:cNvSpPr>
              <a:spLocks noChangeArrowheads="1"/>
            </p:cNvSpPr>
            <p:nvPr/>
          </p:nvSpPr>
          <p:spPr bwMode="auto">
            <a:xfrm>
              <a:off x="2249" y="1898"/>
              <a:ext cx="1066" cy="839"/>
            </a:xfrm>
            <a:prstGeom prst="ellipse">
              <a:avLst/>
            </a:prstGeom>
            <a:solidFill>
              <a:srgbClr val="FFFFFF"/>
            </a:solidFill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algn="ctr"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it-IT" altLang="it-IT" b="1">
                  <a:solidFill>
                    <a:srgbClr val="5236A0"/>
                  </a:solidFill>
                  <a:latin typeface="Tahoma" pitchFamily="34" charset="0"/>
                  <a:ea typeface="MS PGothic" pitchFamily="34" charset="-128"/>
                </a:rPr>
                <a:t>Regione Veneto </a:t>
              </a:r>
            </a:p>
            <a:p>
              <a:pPr algn="ctr"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it-IT" altLang="it-IT" b="1">
                  <a:solidFill>
                    <a:srgbClr val="5236A0"/>
                  </a:solidFill>
                  <a:latin typeface="Tahoma" pitchFamily="34" charset="0"/>
                  <a:ea typeface="MS PGothic" pitchFamily="34" charset="-128"/>
                </a:rPr>
                <a:t>  Sede di Bruxelles</a:t>
              </a:r>
            </a:p>
          </p:txBody>
        </p:sp>
      </p:grpSp>
      <p:sp>
        <p:nvSpPr>
          <p:cNvPr id="27652" name="Segnaposto numero diapositiva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82C403B-BDDB-4918-ADF8-A9A5D6E1C4EF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728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Cosa vuol dire lavorare con i finanziamenti europei?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22325" y="1846263"/>
            <a:ext cx="3651250" cy="4022725"/>
          </a:xfrm>
        </p:spPr>
        <p:txBody>
          <a:bodyPr rtlCol="0">
            <a:normAutofit fontScale="92500" lnSpcReduction="10000"/>
          </a:bodyPr>
          <a:lstStyle/>
          <a:p>
            <a:pPr marL="91440" indent="-91440" eaLnBrk="1" fontAlgn="auto" hangingPunct="1">
              <a:buClr>
                <a:srgbClr val="BAABE3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alt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Obiettivi comuni</a:t>
            </a:r>
          </a:p>
          <a:p>
            <a:pPr marL="91440" indent="-91440" eaLnBrk="1" fontAlgn="auto" hangingPunct="1">
              <a:buClr>
                <a:srgbClr val="BAABE3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alt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Possibilità per il territorio</a:t>
            </a:r>
          </a:p>
          <a:p>
            <a:pPr marL="91440" indent="-91440" eaLnBrk="1" fontAlgn="auto" hangingPunct="1">
              <a:buClr>
                <a:srgbClr val="BAABE3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alt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Creare reti</a:t>
            </a:r>
          </a:p>
          <a:p>
            <a:pPr marL="91440" indent="-91440" eaLnBrk="1" fontAlgn="auto" hangingPunct="1">
              <a:buClr>
                <a:srgbClr val="BAABE3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alt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Sviluppo innovazione (prodotti e servizi)</a:t>
            </a:r>
          </a:p>
          <a:p>
            <a:pPr marL="91440" indent="-91440" eaLnBrk="1" fontAlgn="auto" hangingPunct="1">
              <a:buClr>
                <a:srgbClr val="BAABE3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alt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Competitività</a:t>
            </a:r>
          </a:p>
          <a:p>
            <a:pPr marL="91440" indent="-91440" eaLnBrk="1" fontAlgn="auto" hangingPunct="1">
              <a:buClr>
                <a:srgbClr val="BAABE3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alt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Autofinanziare le proprie idee</a:t>
            </a:r>
          </a:p>
          <a:p>
            <a:pPr marL="91440" indent="-91440" eaLnBrk="1" fontAlgn="auto" hangingPunct="1">
              <a:buClr>
                <a:srgbClr val="BAABE3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alt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Fare meno fatica per raggiungere un obiettivo → se qualcuno è più avanti di me</a:t>
            </a:r>
          </a:p>
          <a:p>
            <a:pPr marL="91440" indent="-91440" eaLnBrk="1" fontAlgn="auto" hangingPunct="1">
              <a:buClr>
                <a:srgbClr val="BAABE3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alt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Formarsi</a:t>
            </a:r>
          </a:p>
          <a:p>
            <a:pPr marL="91440" indent="-91440" eaLnBrk="1" fontAlgn="auto" hangingPunct="1">
              <a:defRPr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676" name="Segnaposto contenuto 2"/>
          <p:cNvSpPr txBox="1">
            <a:spLocks noChangeArrowheads="1"/>
          </p:cNvSpPr>
          <p:nvPr/>
        </p:nvSpPr>
        <p:spPr bwMode="auto">
          <a:xfrm>
            <a:off x="4716463" y="1846263"/>
            <a:ext cx="3649662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marL="90488" indent="-90488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fontAlgn="base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BAABE3"/>
              </a:buClr>
              <a:buSzPct val="100000"/>
              <a:buFont typeface="Calibri" pitchFamily="34" charset="0"/>
              <a:buChar char=" "/>
            </a:pPr>
            <a:r>
              <a:rPr lang="it-IT" altLang="it-IT" sz="2000">
                <a:solidFill>
                  <a:srgbClr val="404040"/>
                </a:solidFill>
                <a:latin typeface="Calibri" pitchFamily="34" charset="0"/>
              </a:rPr>
              <a:t>Miglioramento qualità della vita</a:t>
            </a:r>
          </a:p>
          <a:p>
            <a:pPr fontAlgn="base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BAABE3"/>
              </a:buClr>
              <a:buSzPct val="100000"/>
              <a:buFont typeface="Calibri" pitchFamily="34" charset="0"/>
              <a:buChar char=" "/>
            </a:pPr>
            <a:r>
              <a:rPr lang="it-IT" altLang="it-IT" sz="2000">
                <a:solidFill>
                  <a:srgbClr val="404040"/>
                </a:solidFill>
                <a:latin typeface="Calibri" pitchFamily="34" charset="0"/>
              </a:rPr>
              <a:t>Moltiplicazione delle idee</a:t>
            </a:r>
          </a:p>
          <a:p>
            <a:pPr fontAlgn="base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BAABE3"/>
              </a:buClr>
              <a:buSzPct val="100000"/>
              <a:buFont typeface="Calibri" pitchFamily="34" charset="0"/>
              <a:buChar char=" "/>
            </a:pPr>
            <a:r>
              <a:rPr lang="it-IT" altLang="it-IT" sz="2000">
                <a:solidFill>
                  <a:srgbClr val="404040"/>
                </a:solidFill>
                <a:latin typeface="Calibri" pitchFamily="34" charset="0"/>
              </a:rPr>
              <a:t>Certezza della disponibilità dei finanziamenti</a:t>
            </a:r>
          </a:p>
          <a:p>
            <a:pPr fontAlgn="base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BAABE3"/>
              </a:buClr>
              <a:buSzPct val="100000"/>
              <a:buFont typeface="Calibri" pitchFamily="34" charset="0"/>
              <a:buChar char=" "/>
            </a:pPr>
            <a:r>
              <a:rPr lang="it-IT" altLang="it-IT" sz="2000">
                <a:solidFill>
                  <a:srgbClr val="404040"/>
                </a:solidFill>
                <a:latin typeface="Calibri" pitchFamily="34" charset="0"/>
              </a:rPr>
              <a:t>Gareggiare, SANA competizione → passano i più bravi; meritocrazia</a:t>
            </a:r>
          </a:p>
          <a:p>
            <a:pPr fontAlgn="base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BAABE3"/>
              </a:buClr>
              <a:buSzPct val="100000"/>
              <a:buFont typeface="Calibri" pitchFamily="34" charset="0"/>
              <a:buChar char=" "/>
            </a:pPr>
            <a:r>
              <a:rPr lang="it-IT" altLang="it-IT" sz="2000">
                <a:solidFill>
                  <a:srgbClr val="404040"/>
                </a:solidFill>
                <a:latin typeface="Calibri" pitchFamily="34" charset="0"/>
              </a:rPr>
              <a:t>Creazione di banche dati funzionali a sviluppo di ricerca e realizzazione effettivo</a:t>
            </a:r>
          </a:p>
          <a:p>
            <a:pPr fontAlgn="base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Calibri" pitchFamily="34" charset="0"/>
              <a:buChar char=" "/>
            </a:pPr>
            <a:endParaRPr lang="it-IT" altLang="it-IT" sz="2000">
              <a:solidFill>
                <a:srgbClr val="404040"/>
              </a:solidFill>
              <a:latin typeface="Calibri" pitchFamily="34" charset="0"/>
            </a:endParaRPr>
          </a:p>
        </p:txBody>
      </p:sp>
      <p:sp>
        <p:nvSpPr>
          <p:cNvPr id="28677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456734D7-4275-4C86-A437-92FAB6936381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45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altLang="it-IT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Cosa è richiesto per lavorare con i finanziamenti europei?</a:t>
            </a:r>
            <a:endParaRPr lang="it-IT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341313" indent="-341313" algn="just" eaLnBrk="1" fontAlgn="auto" hangingPunct="1">
              <a:buClr>
                <a:srgbClr val="BAABE3"/>
              </a:buClr>
              <a:buFont typeface="Candara" panose="020E0502030303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alt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Condivisione del sapere</a:t>
            </a:r>
          </a:p>
          <a:p>
            <a:pPr marL="341313" indent="-341313" algn="just" eaLnBrk="1" fontAlgn="auto" hangingPunct="1">
              <a:buClr>
                <a:srgbClr val="BAABE3"/>
              </a:buClr>
              <a:buFont typeface="Candara" panose="020E0502030303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alt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Integrazione tra i paesi europei, paesi evoluti → paesi meno evoluti  SENSO DI PARTENARIATO</a:t>
            </a:r>
          </a:p>
          <a:p>
            <a:pPr marL="341313" indent="-341313" algn="just" eaLnBrk="1" fontAlgn="auto" hangingPunct="1">
              <a:buClr>
                <a:srgbClr val="BAABE3"/>
              </a:buClr>
              <a:buFont typeface="Candara" panose="020E0502030303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alt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Buone pratiche</a:t>
            </a:r>
          </a:p>
          <a:p>
            <a:pPr marL="341313" indent="-341313" algn="just" eaLnBrk="1" fontAlgn="auto" hangingPunct="1">
              <a:buClr>
                <a:srgbClr val="BAABE3"/>
              </a:buClr>
              <a:buFont typeface="Candara" panose="020E0502030303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alt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Interlocutori competenti </a:t>
            </a:r>
          </a:p>
          <a:p>
            <a:pPr marL="341313" indent="-341313" algn="just" eaLnBrk="1" fontAlgn="auto" hangingPunct="1">
              <a:buClr>
                <a:srgbClr val="BAABE3"/>
              </a:buClr>
              <a:buFont typeface="Candara" panose="020E0502030303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alt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Essere all'interno di quadro di priorità (aspetto etico, programmazione di priorità di medio periodo)</a:t>
            </a:r>
          </a:p>
          <a:p>
            <a:pPr marL="341313" indent="-341313" algn="just" eaLnBrk="1" fontAlgn="auto" hangingPunct="1">
              <a:buClr>
                <a:srgbClr val="BAABE3"/>
              </a:buClr>
              <a:buFont typeface="Candara" panose="020E0502030303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alt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Nascita di rapporti anche dopo la fine del finanziamento (nascita di reti)</a:t>
            </a:r>
          </a:p>
          <a:p>
            <a:pPr marL="341313" indent="-341313" algn="just" eaLnBrk="1" fontAlgn="auto" hangingPunct="1">
              <a:buClr>
                <a:srgbClr val="BAABE3"/>
              </a:buClr>
              <a:buFont typeface="Candara" panose="020E0502030303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it-IT" alt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Maggiore conoscenza delle diverse realtà</a:t>
            </a:r>
          </a:p>
          <a:p>
            <a:pPr marL="341313" indent="-341313" eaLnBrk="1" fontAlgn="auto" hangingPunct="1">
              <a:buClr>
                <a:srgbClr val="BAABE3"/>
              </a:buClr>
              <a:buFont typeface="Candara" panose="020E0502030303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it-IT" altLang="it-IT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eaLnBrk="1" fontAlgn="auto" hangingPunct="1">
              <a:defRPr/>
            </a:pPr>
            <a:endParaRPr lang="it-IT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700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B45D882-AFBE-4025-B86D-1D8947F04001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913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287338"/>
            <a:ext cx="8712967" cy="144938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Come funziona? </a:t>
            </a: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L’Europa </a:t>
            </a:r>
            <a:r>
              <a:rPr lang="it-IT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lancia della calls, </a:t>
            </a: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non attende le tue domande.</a:t>
            </a:r>
          </a:p>
        </p:txBody>
      </p:sp>
      <p:graphicFrame>
        <p:nvGraphicFramePr>
          <p:cNvPr id="30723" name="Object 3"/>
          <p:cNvGraphicFramePr>
            <a:graphicFrameLocks noChangeAspect="1"/>
          </p:cNvGraphicFramePr>
          <p:nvPr/>
        </p:nvGraphicFramePr>
        <p:xfrm>
          <a:off x="1835150" y="1497013"/>
          <a:ext cx="6032500" cy="507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r:id="rId3" imgW="2514062" imgH="2115671" progId="">
                  <p:embed/>
                </p:oleObj>
              </mc:Choice>
              <mc:Fallback>
                <p:oleObj r:id="rId3" imgW="2514062" imgH="211567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1497013"/>
                        <a:ext cx="6032500" cy="5073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52438" y="3770313"/>
            <a:ext cx="2765425" cy="5254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 anchorCtr="1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defTabSz="449263" eaLnBrk="1" fontAlgn="base" hangingPunct="1">
              <a:spcBef>
                <a:spcPts val="1750"/>
              </a:spcBef>
              <a:spcAft>
                <a:spcPct val="0"/>
              </a:spcAft>
              <a:buSzPct val="100000"/>
              <a:defRPr/>
            </a:pPr>
            <a:r>
              <a:rPr lang="it-IT" altLang="it-IT" sz="2800" dirty="0">
                <a:solidFill>
                  <a:srgbClr val="000000"/>
                </a:solidFill>
                <a:latin typeface="Tahoma" panose="020B0604030504040204" pitchFamily="34" charset="0"/>
              </a:rPr>
              <a:t>Politiche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114675" y="2030413"/>
            <a:ext cx="2960688" cy="79533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defTabSz="449263" eaLnBrk="1" fontAlgn="base" hangingPunct="1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it-IT" altLang="it-IT" sz="2800" dirty="0">
                <a:solidFill>
                  <a:srgbClr val="000000"/>
                </a:solidFill>
                <a:latin typeface="Tahoma" panose="020B0604030504040204" pitchFamily="34" charset="0"/>
              </a:rPr>
              <a:t>Programmi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580063" y="3600450"/>
            <a:ext cx="2960687" cy="7953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defTabSz="449263" eaLnBrk="1" fontAlgn="base" hangingPunct="1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it-IT" altLang="it-IT" sz="2800" dirty="0">
                <a:solidFill>
                  <a:srgbClr val="000000"/>
                </a:solidFill>
                <a:latin typeface="Tahoma" panose="020B0604030504040204" pitchFamily="34" charset="0"/>
              </a:rPr>
              <a:t>Progetti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3371850" y="5360988"/>
            <a:ext cx="2960688" cy="7953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defTabSz="449263" eaLnBrk="1" fontAlgn="base" hangingPunct="1">
              <a:spcBef>
                <a:spcPct val="0"/>
              </a:spcBef>
              <a:spcAft>
                <a:spcPct val="0"/>
              </a:spcAft>
              <a:buSzPct val="100000"/>
              <a:defRPr/>
            </a:pPr>
            <a:r>
              <a:rPr lang="it-IT" altLang="it-IT" sz="2800" dirty="0">
                <a:solidFill>
                  <a:srgbClr val="000000"/>
                </a:solidFill>
                <a:latin typeface="Tahoma" panose="020B0604030504040204" pitchFamily="34" charset="0"/>
              </a:rPr>
              <a:t>Strategie</a:t>
            </a:r>
          </a:p>
        </p:txBody>
      </p:sp>
      <p:sp>
        <p:nvSpPr>
          <p:cNvPr id="30728" name="Segnaposto numero diapositiva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8688709-8125-4388-ACA3-5EF52E2E8554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300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altLang="it-IT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 dove iniziare</a:t>
            </a:r>
            <a:endParaRPr lang="it-IT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747" name="Segnaposto contenuto 2"/>
          <p:cNvSpPr>
            <a:spLocks noGrp="1" noChangeArrowheads="1"/>
          </p:cNvSpPr>
          <p:nvPr>
            <p:ph idx="1"/>
          </p:nvPr>
        </p:nvSpPr>
        <p:spPr>
          <a:xfrm>
            <a:off x="822325" y="3141663"/>
            <a:ext cx="7543800" cy="2727325"/>
          </a:xfrm>
        </p:spPr>
        <p:txBody>
          <a:bodyPr/>
          <a:lstStyle/>
          <a:p>
            <a:pPr algn="ctr" eaLnBrk="1" hangingPunct="1"/>
            <a:r>
              <a:rPr lang="it-IT" altLang="it-IT" sz="3200" dirty="0" smtClean="0"/>
              <a:t>https://ec.europa.eu/info/funding-tenders/opportunities/portal/screen/how-to-participate/how-to-participate/1/1</a:t>
            </a:r>
          </a:p>
          <a:p>
            <a:pPr algn="ctr" eaLnBrk="1" hangingPunct="1"/>
            <a:endParaRPr lang="it-IT" altLang="it-IT" dirty="0" smtClean="0"/>
          </a:p>
        </p:txBody>
      </p:sp>
      <p:sp>
        <p:nvSpPr>
          <p:cNvPr id="31748" name="Segnaposto numero diapositiva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21C4395-462D-4250-8A6D-F3ECC15A130A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361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it-IT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Esercizio per testare la mia idea</a:t>
            </a:r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7625752"/>
              </p:ext>
            </p:extLst>
          </p:nvPr>
        </p:nvGraphicFramePr>
        <p:xfrm>
          <a:off x="900113" y="2276475"/>
          <a:ext cx="7704137" cy="3038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1810"/>
                <a:gridCol w="2432269"/>
                <a:gridCol w="3240058"/>
              </a:tblGrid>
              <a:tr h="914625">
                <a:tc rowSpan="6">
                  <a:txBody>
                    <a:bodyPr/>
                    <a:lstStyle/>
                    <a:p>
                      <a:r>
                        <a:rPr lang="it-IT" sz="1800" dirty="0"/>
                        <a:t>Definire la mia idea progettuale in 10 parole</a:t>
                      </a:r>
                    </a:p>
                    <a:p>
                      <a:endParaRPr lang="it-IT" sz="1800" i="1" dirty="0"/>
                    </a:p>
                    <a:p>
                      <a:r>
                        <a:rPr lang="it-IT" sz="1800" i="1" dirty="0"/>
                        <a:t>Es: </a:t>
                      </a:r>
                    </a:p>
                    <a:p>
                      <a:r>
                        <a:rPr lang="it-IT" sz="1800" i="1" dirty="0"/>
                        <a:t>Scrivi qui</a:t>
                      </a:r>
                    </a:p>
                  </a:txBody>
                  <a:tcPr marL="91431" marR="91431" marT="45731" marB="45731"/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Come</a:t>
                      </a:r>
                      <a:r>
                        <a:rPr lang="it-IT" sz="1800" baseline="0" dirty="0"/>
                        <a:t> interagisce  con  </a:t>
                      </a:r>
                      <a:r>
                        <a:rPr lang="it-IT" sz="1800" baseline="0" dirty="0" smtClean="0"/>
                        <a:t>i bisogni </a:t>
                      </a:r>
                      <a:r>
                        <a:rPr lang="it-IT" sz="1800" baseline="0" dirty="0"/>
                        <a:t>e le cose già fatte: </a:t>
                      </a:r>
                      <a:endParaRPr lang="it-IT" sz="1800" dirty="0"/>
                    </a:p>
                  </a:txBody>
                  <a:tcPr marL="91431" marR="91431" marT="45731" marB="45731"/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Come interagisce con le Strategie</a:t>
                      </a:r>
                      <a:r>
                        <a:rPr lang="it-IT" sz="1800" baseline="0" dirty="0"/>
                        <a:t> e </a:t>
                      </a:r>
                      <a:r>
                        <a:rPr lang="it-IT" sz="1800" baseline="0" dirty="0" smtClean="0"/>
                        <a:t>le Politiche </a:t>
                      </a:r>
                      <a:endParaRPr lang="it-IT" sz="1800" dirty="0"/>
                    </a:p>
                  </a:txBody>
                  <a:tcPr marL="91431" marR="91431" marT="45731" marB="45731"/>
                </a:tc>
              </a:tr>
              <a:tr h="370931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Stato</a:t>
                      </a:r>
                      <a:r>
                        <a:rPr lang="it-IT" sz="1800" baseline="0" dirty="0"/>
                        <a:t> dell’arte</a:t>
                      </a:r>
                      <a:endParaRPr lang="it-IT" sz="1800" dirty="0"/>
                    </a:p>
                  </a:txBody>
                  <a:tcPr marL="91431" marR="91431" marT="45731" marB="45731"/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Regolamenti e Decisioni </a:t>
                      </a:r>
                    </a:p>
                  </a:txBody>
                  <a:tcPr marL="91431" marR="91431" marT="45731" marB="45731"/>
                </a:tc>
              </a:tr>
              <a:tr h="370931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Aspetti demografici</a:t>
                      </a:r>
                    </a:p>
                  </a:txBody>
                  <a:tcPr marL="91431" marR="91431" marT="45731" marB="45731"/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Intelligente perché:</a:t>
                      </a:r>
                    </a:p>
                  </a:txBody>
                  <a:tcPr marL="91431" marR="91431" marT="45731" marB="45731"/>
                </a:tc>
              </a:tr>
              <a:tr h="370931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Ruolo dei partecipanti</a:t>
                      </a:r>
                    </a:p>
                  </a:txBody>
                  <a:tcPr marL="91431" marR="91431" marT="45731" marB="45731"/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Sostenibile perché:</a:t>
                      </a:r>
                    </a:p>
                  </a:txBody>
                  <a:tcPr marL="91431" marR="91431" marT="45731" marB="45731"/>
                </a:tc>
              </a:tr>
              <a:tr h="640126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Urgenza risposta al bisogno</a:t>
                      </a:r>
                    </a:p>
                  </a:txBody>
                  <a:tcPr marL="91431" marR="91431" marT="45731" marB="45731"/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Inclusivo perché:</a:t>
                      </a:r>
                    </a:p>
                  </a:txBody>
                  <a:tcPr marL="91431" marR="91431" marT="45731" marB="45731"/>
                </a:tc>
              </a:tr>
              <a:tr h="370931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800"/>
                    </a:p>
                  </a:txBody>
                  <a:tcPr marL="91431" marR="91431" marT="45731" marB="45731"/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Rispetto degli Obiettivi EU</a:t>
                      </a:r>
                    </a:p>
                  </a:txBody>
                  <a:tcPr marL="91431" marR="91431" marT="45731" marB="45731"/>
                </a:tc>
              </a:tr>
            </a:tbl>
          </a:graphicData>
        </a:graphic>
      </p:graphicFrame>
      <p:sp>
        <p:nvSpPr>
          <p:cNvPr id="32798" name="Segnaposto numero diapositiva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1ECFE0C-8267-4CBE-85CB-8D82D049984B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96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etrospettivo">
  <a:themeElements>
    <a:clrScheme name="Retrospettivo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ttiv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ttiv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333</Words>
  <Application>Microsoft Office PowerPoint</Application>
  <PresentationFormat>On-screen Show (4:3)</PresentationFormat>
  <Paragraphs>90</Paragraphs>
  <Slides>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Retrospettivo</vt:lpstr>
      <vt:lpstr>PowerPoint Presentation</vt:lpstr>
      <vt:lpstr>PowerPoint Presentation</vt:lpstr>
      <vt:lpstr>Le rappresentanze regionali  a Bruxelles</vt:lpstr>
      <vt:lpstr>Le attività della sede di Bruxelles </vt:lpstr>
      <vt:lpstr>Cosa vuol dire lavorare con i finanziamenti europei?</vt:lpstr>
      <vt:lpstr>Cosa è richiesto per lavorare con i finanziamenti europei?</vt:lpstr>
      <vt:lpstr>Come funziona? L’Europa lancia della calls, non attende le tue domande.</vt:lpstr>
      <vt:lpstr>Da dove iniziare</vt:lpstr>
      <vt:lpstr> Esercizio per testare la mia idea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Acer</cp:lastModifiedBy>
  <cp:revision>3</cp:revision>
  <dcterms:created xsi:type="dcterms:W3CDTF">2021-03-05T13:08:32Z</dcterms:created>
  <dcterms:modified xsi:type="dcterms:W3CDTF">2021-03-05T13:15:47Z</dcterms:modified>
</cp:coreProperties>
</file>