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jTP9cxKCjJOPM66vW7rFLR6dSN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rgbClr val="B3071B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2275" y="1651000"/>
            <a:ext cx="56165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7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7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7"/>
          <p:cNvSpPr/>
          <p:nvPr/>
        </p:nvSpPr>
        <p:spPr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7"/>
          <p:cNvSpPr txBox="1"/>
          <p:nvPr/>
        </p:nvSpPr>
        <p:spPr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7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pd.it/scienzeumane/course/view.php?id=1069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d.it/calendario-accademico-2022-202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su.elearning.unipd.it/course/view.php?id=73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.unipd.it/test-linguistici/iscrizioni-tal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ssu.elearning.unipd.it/mod/page/view.php?id=28975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su.elearning.unipd.it/mod/page/view.php?id=28974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su.elearning.unipd.it/enrol/index.php?id=1295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su.elearning.unipd.it/enrol/index.php?id=1337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ttica.unipd.it/off/2022/LT/SU/LE0598/002PD/LE22102907/A130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su.elearning.unipd.it/enrol/index.php?id=1313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ttica.unipd.it/off/2022/LT/SU/LE0598/002PD/LE22108753/N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dattica.unipd.it/off/2022/LT/SU/LE0598/002PD/LE34107947/N0" TargetMode="External"/><Relationship Id="rId4" Type="http://schemas.openxmlformats.org/officeDocument/2006/relationships/hyperlink" Target="https://ssu.elearning.unipd.it/enrol/index.php?id=1352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ttica.unipd.it/off/2022/LT/SU/LE0598/001PD/LE02111993/N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dattica.unipd.it/off/2022/LT/SU/LE0598/001PD/LE19108744/N0" TargetMode="External"/><Relationship Id="rId4" Type="http://schemas.openxmlformats.org/officeDocument/2006/relationships/hyperlink" Target="https://ssu.elearning.unipd.it/enrol/index.php?id=1290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ttica.unipd.i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web.unipd.it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ll.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685800" y="3573463"/>
            <a:ext cx="7772400" cy="305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Accoglienza matricole</a:t>
            </a:r>
            <a:br>
              <a:rPr lang="it-IT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Corso di Laurea in Lettere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</a:rPr>
              <a:t>3</a:t>
            </a: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ottobre 202</a:t>
            </a:r>
            <a:r>
              <a:rPr lang="it-IT" sz="2800">
                <a:solidFill>
                  <a:schemeClr val="lt1"/>
                </a:solidFill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aule didattiche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0" y="1301205"/>
            <a:ext cx="9144000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Polo Beato Pellegrino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(via Beato Pellegrino, 28  / via E. Vendramini, 13)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Palazzo Liviano </a:t>
            </a:r>
            <a:r>
              <a:rPr lang="it-IT" sz="3600" b="0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(p.zza Capitaniato, 7)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Aule Calfura </a:t>
            </a:r>
            <a:r>
              <a:rPr lang="it-IT" sz="3600" b="0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(via Calfura, 1)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Palazzo Luzzato Dina </a:t>
            </a:r>
            <a:r>
              <a:rPr lang="it-IT" sz="3600" b="0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(via Vescovado, 30)</a:t>
            </a:r>
            <a:endParaRPr sz="2400" b="0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1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Segreteria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didattica</a:t>
            </a:r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683568" y="3068960"/>
            <a:ext cx="8847203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Patrizia Salmaso              </a:t>
            </a:r>
            <a:r>
              <a:rPr lang="it-IT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Responsabile della Segreteria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Marco Noventa                 </a:t>
            </a:r>
            <a:r>
              <a:rPr lang="it-IT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Uniweb e piani di studio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Sito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 txBox="1"/>
          <p:nvPr/>
        </p:nvSpPr>
        <p:spPr>
          <a:xfrm>
            <a:off x="161701" y="1412776"/>
            <a:ext cx="8820597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SITO WEB DEL CORSO DI LAUREA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https://elearning.unipd.it/scienzeumane/course/view.php?id=10692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275" y="4498851"/>
            <a:ext cx="2359149" cy="235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primi corsi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395536" y="2276872"/>
            <a:ext cx="849694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primi corsi  (OFA e affini)</a:t>
            </a:r>
            <a:endParaRPr sz="2400" b="1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Calendario I semestre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169338" y="1658679"/>
            <a:ext cx="8838900" cy="173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LEZIONI: DAL 4 OTTOBRE A DICEMBRE/GENNAIO</a:t>
            </a:r>
            <a:r>
              <a:rPr lang="it-IT" sz="7200" b="1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134314" y="3492518"/>
            <a:ext cx="880709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ESAMI: DA METÀ GENNAIO A FINE FEBBRAIO</a:t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2904160" y="5127884"/>
            <a:ext cx="3369256" cy="76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35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u="sng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CALENDARIO ACCADEMICO</a:t>
            </a:r>
            <a:endParaRPr sz="1800" b="1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045" y="4299516"/>
            <a:ext cx="2575173" cy="257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3635896" y="0"/>
            <a:ext cx="550810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Obbligo formativo aggiuntivo</a:t>
            </a: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0" y="1002982"/>
            <a:ext cx="8964488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it-IT" sz="138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it-IT" sz="13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Competenze testuali per l’Università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273888" y="5013176"/>
            <a:ext cx="86906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 corso on line metà novembre: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https://elearning.unipd.it/scienzeumane/course/view.php?id=10597</a:t>
            </a:r>
            <a:endParaRPr/>
          </a:p>
        </p:txBody>
      </p:sp>
      <p:pic>
        <p:nvPicPr>
          <p:cNvPr id="238" name="Google Shape;2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2803" y="993961"/>
            <a:ext cx="2791197" cy="279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6"/>
          <p:cNvSpPr txBox="1"/>
          <p:nvPr/>
        </p:nvSpPr>
        <p:spPr>
          <a:xfrm>
            <a:off x="152396" y="934910"/>
            <a:ext cx="813690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it-IT" sz="150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it-IT" sz="15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lingua latina  </a:t>
            </a:r>
            <a:endParaRPr sz="5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55630" y="4012676"/>
            <a:ext cx="910169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Test: </a:t>
            </a:r>
            <a:r>
              <a:rPr lang="it-IT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venerdì 21 ottobre 2022, ore 16.30</a:t>
            </a:r>
            <a:r>
              <a:rPr lang="it-IT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it-IT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domande a risposta multipla, 30’, soglia sufficienza: </a:t>
            </a:r>
            <a:r>
              <a:rPr lang="it-IT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7/15</a:t>
            </a:r>
            <a:r>
              <a:rPr lang="it-IT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Dove</a:t>
            </a:r>
            <a:r>
              <a:rPr lang="it-IT" sz="3600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: aule CAL1 e CAL2 di Palazzo Maldura</a:t>
            </a:r>
            <a:endParaRPr sz="3600" b="1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https://ssu.elearning.unipd.it/enrol/index.php?id=13013</a:t>
            </a:r>
            <a:endParaRPr/>
          </a:p>
        </p:txBody>
      </p:sp>
      <p:sp>
        <p:nvSpPr>
          <p:cNvPr id="248" name="Google Shape;248;p16"/>
          <p:cNvSpPr txBox="1"/>
          <p:nvPr/>
        </p:nvSpPr>
        <p:spPr>
          <a:xfrm>
            <a:off x="3635896" y="0"/>
            <a:ext cx="550810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Obbligo formativo aggiuntivo</a:t>
            </a: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184" y="1047808"/>
            <a:ext cx="2886655" cy="288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539552" y="1412777"/>
            <a:ext cx="76508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franco tomasi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-108520" y="2463822"/>
            <a:ext cx="925252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Padronanza della </a:t>
            </a:r>
            <a:r>
              <a:rPr lang="it-IT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scrittura di sintesi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Precorso: </a:t>
            </a:r>
            <a:r>
              <a:rPr lang="it-IT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pagina moodle del corso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Esame: </a:t>
            </a:r>
            <a:r>
              <a:rPr lang="it-IT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febbraio 2023 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Corsi di recupero: </a:t>
            </a:r>
            <a:r>
              <a:rPr lang="it-IT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marzo-maggio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3347864" y="0"/>
            <a:ext cx="5796136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Italiano scritto</a:t>
            </a: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539552" y="1124744"/>
            <a:ext cx="76508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nicola orio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3635896" y="0"/>
            <a:ext cx="550810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Abilità informatiche</a:t>
            </a: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188019" y="2348880"/>
            <a:ext cx="8712968" cy="437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Agli studenti sarà proposta una serie di </a:t>
            </a:r>
            <a:r>
              <a:rPr lang="it-IT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attività riguardanti la formattazione di testi, </a:t>
            </a: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conoscenze che saranno utili per scrivere report, tesine e la tesi finale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https://ssu.elearning.unipd.it/course/view.php?id=12804</a:t>
            </a:r>
            <a:endParaRPr/>
          </a:p>
        </p:txBody>
      </p:sp>
      <p:pic>
        <p:nvPicPr>
          <p:cNvPr id="270" name="Google Shape;2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7287" y="3481559"/>
            <a:ext cx="2791197" cy="279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Tutor Junior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827584" y="3140967"/>
            <a:ext cx="8514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/>
          <p:nvPr/>
        </p:nvSpPr>
        <p:spPr>
          <a:xfrm>
            <a:off x="683568" y="1617473"/>
            <a:ext cx="7992888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Chi sono i Tutor Junior?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studenti più anziani che mediano e facilitano l’inserimento nel mondo e nei meccanismi dell’Università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Ci occupiamo di: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Accoglienza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Supporto organizzativo e didattico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Promozione dei contatti tra docenti e studenti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Agevolazione nel reperimento delle informazioni </a:t>
            </a:r>
            <a:endParaRPr/>
          </a:p>
          <a:p>
            <a:pPr marL="342900" marR="0" lvl="0" indent="-215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4407" y="2852936"/>
            <a:ext cx="912452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Prof.ssa Carmen Castillo Peña,</a:t>
            </a: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Delegata alla didattica DISLL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Prof.ssa Valentina Gallo, 	</a:t>
            </a: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Presidente del Corso di Laurea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Prof.ssa Maria Veronese,</a:t>
            </a: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Coordinatrice del curriculum di Lettere Antiche</a:t>
            </a:r>
            <a:endParaRPr sz="2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Tutor Junior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827584" y="3140967"/>
            <a:ext cx="8514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2929365" y="1215237"/>
            <a:ext cx="33572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Chi sono i Tutor Junior?</a:t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611559" y="1857871"/>
            <a:ext cx="79928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Rosanna Anselmi - Fabio Berlanda - Valeria De Silvis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Laura  Fonte - Iman Harchich - Riccardo Longo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Martina Magrin  - Veronica Moriconi - Sofia Stefenel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27" y="2781201"/>
            <a:ext cx="3865735" cy="38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8982" y="2924944"/>
            <a:ext cx="3865735" cy="386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Tutor Junior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251520" y="3140968"/>
            <a:ext cx="8514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275374" y="1355863"/>
            <a:ext cx="828092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Contatti</a:t>
            </a:r>
            <a:r>
              <a:rPr lang="it-IT" sz="20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Sede</a:t>
            </a:r>
            <a:r>
              <a:rPr lang="it-IT" sz="20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Ufficio Tutor nel Complesso Beato Pellegrino, in via Beato Pellegrino 28, al 1 piano (non serve prenotarsi)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Telefono: </a:t>
            </a: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049-827-9622 (solo in orario di servizio)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tutorjunior.lettere@unipd.it (specificando nome, cognome, matricola, corso di laurea e anno; usate l’email istituzionale)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Ricevimento su Zoom solo previo appuntamento e riservato a studenti-lavoratori e impossibilitati a recarsi in sede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Moodle: </a:t>
            </a: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 Junior Scuola di Scienze umane </a:t>
            </a:r>
            <a:r>
              <a:rPr lang="it-IT" sz="2000" b="1" u="sng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https://ssu.elearning.unipd.it/course/view.php?id=736</a:t>
            </a:r>
            <a:endParaRPr sz="20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2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di abilità linguistica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</a:t>
            </a:r>
            <a:endParaRPr/>
          </a:p>
        </p:txBody>
      </p:sp>
      <p:sp>
        <p:nvSpPr>
          <p:cNvPr id="311" name="Google Shape;311;p22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156264" y="2924944"/>
            <a:ext cx="8852346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Livello </a:t>
            </a: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Abilità: </a:t>
            </a: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lettura e ascolto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Lingue</a:t>
            </a:r>
            <a:r>
              <a:rPr lang="it-IT" sz="24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Inglese, francese, spagnolo o tedesco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Info, calendario prove, iscrizioni, risultati, preparazione e altro: </a:t>
            </a:r>
            <a:r>
              <a:rPr lang="it-IT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https://cla.unipd.it/test-linguistici/iscrizioni-tal/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u="sng">
                <a:solidFill>
                  <a:srgbClr val="3C8C9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https://ssu.elearning.unipd.it/mod/page/view.php?id=289755</a:t>
            </a:r>
            <a:endParaRPr sz="2000" b="1">
              <a:solidFill>
                <a:srgbClr val="3C8C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C8C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6670" y="1008063"/>
            <a:ext cx="2987330" cy="2987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3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piano di studi</a:t>
            </a:r>
            <a:endParaRPr/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302027" y="1988840"/>
            <a:ext cx="849694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piano di studi</a:t>
            </a:r>
            <a:endParaRPr sz="2400" b="1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3"/>
          <p:cNvSpPr/>
          <p:nvPr/>
        </p:nvSpPr>
        <p:spPr>
          <a:xfrm>
            <a:off x="506225" y="4642009"/>
            <a:ext cx="8088548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Pagina Moodle «Piano di Studio - Istruzioni per la compilazione e scadenze» per il Corso di Laurea Triennale in Lettere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https://ssu.elearning.unipd.it/mod/page/view.php?id=289740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4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4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piano di studi</a:t>
            </a:r>
            <a:endParaRPr/>
          </a:p>
        </p:txBody>
      </p:sp>
      <p:sp>
        <p:nvSpPr>
          <p:cNvPr id="331" name="Google Shape;331;p24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691398" y="1486710"/>
            <a:ext cx="80492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Cos’è il piano di studi?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l’insieme delle attività didattiche che lo studente o la studentessa seguono nel loro Corso di Studi</a:t>
            </a:r>
            <a:endParaRPr/>
          </a:p>
        </p:txBody>
      </p:sp>
      <p:sp>
        <p:nvSpPr>
          <p:cNvPr id="333" name="Google Shape;333;p24"/>
          <p:cNvSpPr txBox="1"/>
          <p:nvPr/>
        </p:nvSpPr>
        <p:spPr>
          <a:xfrm>
            <a:off x="467544" y="3182604"/>
            <a:ext cx="84969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Quando si compila?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 compilato dall’1 ottobre 2022 ed è modificabile fino al 31 luglio 2023 </a:t>
            </a:r>
            <a:endParaRPr/>
          </a:p>
        </p:txBody>
      </p:sp>
      <p:sp>
        <p:nvSpPr>
          <p:cNvPr id="334" name="Google Shape;334;p24"/>
          <p:cNvSpPr txBox="1"/>
          <p:nvPr/>
        </p:nvSpPr>
        <p:spPr>
          <a:xfrm>
            <a:off x="287524" y="4869160"/>
            <a:ext cx="856895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Come si compila?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compila tramite la propria pagina personale su UNIWEB (sezione «Didattica»)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5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5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Insegnamenti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semestre</a:t>
            </a:r>
            <a:endParaRPr/>
          </a:p>
        </p:txBody>
      </p:sp>
      <p:sp>
        <p:nvSpPr>
          <p:cNvPr id="342" name="Google Shape;342;p25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5"/>
          <p:cNvSpPr txBox="1"/>
          <p:nvPr/>
        </p:nvSpPr>
        <p:spPr>
          <a:xfrm>
            <a:off x="251520" y="995391"/>
            <a:ext cx="8496944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insegnamenti del primo semestre</a:t>
            </a:r>
            <a:endParaRPr sz="2400" b="1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6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Insegnamenti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semestre</a:t>
            </a:r>
            <a:endParaRPr/>
          </a:p>
        </p:txBody>
      </p:sp>
      <p:sp>
        <p:nvSpPr>
          <p:cNvPr id="351" name="Google Shape;351;p2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6"/>
          <p:cNvSpPr txBox="1"/>
          <p:nvPr/>
        </p:nvSpPr>
        <p:spPr>
          <a:xfrm>
            <a:off x="0" y="1008063"/>
            <a:ext cx="9210330" cy="643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Moderne  e  Antiche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Istituzioni di linguistica A-L, prof.ssa Cecilia Poletto: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https://ssu.elearning.unipd.it/enrol/index.php?id=12956</a:t>
            </a:r>
            <a:endParaRPr sz="2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lun., giov., ven. (aula 1 BP): 8.30-10.00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 giovedì 6 ottobre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Istituzioni di linguistica M-Z, prof.ssa Yangyu Sun: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https://ssu.elearning.unipd.it/enrol/index.php?id=13379</a:t>
            </a:r>
            <a:endParaRPr sz="2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merc. (aula 2 BP), giov., ven.: 8.30-10.00 (aula 9 BP)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 giovedì 6 ottobre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7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7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7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Insegnamenti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semestre</a:t>
            </a:r>
            <a:endParaRPr/>
          </a:p>
        </p:txBody>
      </p:sp>
      <p:sp>
        <p:nvSpPr>
          <p:cNvPr id="361" name="Google Shape;361;p27"/>
          <p:cNvSpPr txBox="1"/>
          <p:nvPr/>
        </p:nvSpPr>
        <p:spPr>
          <a:xfrm>
            <a:off x="0" y="1008064"/>
            <a:ext cx="9144000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Solo Moderne          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Filologia romanza A-L, prof. Alvaro Barbieri: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https://didattica.unipd.it/off/2022/LT/SU/LE0598/002PD/LE22102907/A1301</a:t>
            </a:r>
            <a:endParaRPr sz="2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merc., giov., ven. (aula 1 BP): 10.30-12.00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Inizio mercoledì 12 ottobre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Filologia romanza M-Z, prof.ssa Francesca Gambino: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https://ssu.elearning.unipd.it/enrol/index.php?id=13133</a:t>
            </a:r>
            <a:endParaRPr sz="2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lun., mart. (aula 1 BP), merc. (aula 2 BP)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 martedì 4 ottobre 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8"/>
          <p:cNvSpPr txBox="1"/>
          <p:nvPr/>
        </p:nvSpPr>
        <p:spPr>
          <a:xfrm>
            <a:off x="0" y="1008063"/>
            <a:ext cx="9251504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Solo Moderne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 insegnamento a scelta tra: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Storia medievale, prof. Isabelle Chabot </a:t>
            </a:r>
            <a:r>
              <a:rPr lang="it-IT" sz="24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II semestre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u="sng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https://didattica.unipd.it/off/2022/LT/SU/LE0598/002PD/LE22108753/N0</a:t>
            </a:r>
            <a:endParaRPr sz="24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Storia moderna, prof. Egidio Ivetic: </a:t>
            </a:r>
            <a:r>
              <a:rPr lang="it-IT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 semestre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u="sng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https://ssu.elearning.unipd.it/enrol/index.php?id=13524</a:t>
            </a:r>
            <a:endParaRPr sz="24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merc., giov., ven. 16.30-18.00 (aula N Liviano)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 mercoledì 5 ottobre 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Storia contemporanea, prof. Giulia Albanese </a:t>
            </a:r>
            <a:r>
              <a:rPr lang="it-IT" sz="24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II semestre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u="sng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https://didattica.unipd.it/off/2022/LT/SU/LE0598/002PD/LE34107947/N0</a:t>
            </a:r>
            <a:endParaRPr sz="24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8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Insegnamenti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semestre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"/>
          <p:cNvSpPr txBox="1"/>
          <p:nvPr/>
        </p:nvSpPr>
        <p:spPr>
          <a:xfrm>
            <a:off x="0" y="1052736"/>
            <a:ext cx="9144000" cy="524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Solo Antiche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Letteratura latina 1, prof. Gianluigi Baldo: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u="sng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https://didattica.unipd.it/off/2022/LT/SU/LE0598/001PD/LE02111993/N0</a:t>
            </a:r>
            <a:endParaRPr sz="20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merc., giov., ven. 10.30-12.00 (aula Magna, pal. Luzzato Dina)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 mercoledì 5 ottobre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 scritta di latino, prof. Luigi Salvioni: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u="sng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https://ssu.elearning.unipd.it/enrol/index.php?id=12902</a:t>
            </a:r>
            <a:endParaRPr sz="20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lun., mart. 10.30-12.00 (aula G Maldura)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 martedì 4 ottobre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Storia greca, prof.ssa Alessandra Coppola: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u="sng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https://didattica.unipd.it/off/2022/LT/SU/LE0598/001PD/LE19108744/N0</a:t>
            </a:r>
            <a:endParaRPr sz="20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lun., mar., merc. 12.30-14.00 (aula A Liviano)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Inizio martedì 4 ottobre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395536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Di cosa parliamo oggi</a:t>
            </a:r>
            <a:endParaRPr sz="44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3690" y="3068960"/>
            <a:ext cx="915892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struttura universitaria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corso di Laurea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primi corsi (OFA e affini)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 insegnamenti del primo semestre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piano di studi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Siti web, piattaforme, applicazioni unipd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0"/>
          <p:cNvSpPr txBox="1"/>
          <p:nvPr/>
        </p:nvSpPr>
        <p:spPr>
          <a:xfrm>
            <a:off x="2915816" y="0"/>
            <a:ext cx="622818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Rappresentanti degli studenti e delle studentesse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0"/>
          <p:cNvSpPr txBox="1"/>
          <p:nvPr/>
        </p:nvSpPr>
        <p:spPr>
          <a:xfrm>
            <a:off x="827584" y="3140967"/>
            <a:ext cx="8514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0"/>
          <p:cNvSpPr/>
          <p:nvPr/>
        </p:nvSpPr>
        <p:spPr>
          <a:xfrm>
            <a:off x="683568" y="2852936"/>
            <a:ext cx="799288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Chi sono?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 cosa si occupano?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1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1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  <p:sp>
        <p:nvSpPr>
          <p:cNvPr id="393" name="Google Shape;393;p31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1"/>
          <p:cNvSpPr txBox="1"/>
          <p:nvPr/>
        </p:nvSpPr>
        <p:spPr>
          <a:xfrm>
            <a:off x="251520" y="1124744"/>
            <a:ext cx="8496944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iti web, piattaforme e applicazioni </a:t>
            </a:r>
            <a:r>
              <a:rPr lang="it-IT" sz="88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nipd</a:t>
            </a:r>
            <a:endParaRPr sz="2400" b="1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/>
          <p:nvPr/>
        </p:nvSpPr>
        <p:spPr>
          <a:xfrm>
            <a:off x="0" y="1196752"/>
            <a:ext cx="9144000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 https://didattica.unipd.it/</a:t>
            </a:r>
            <a:endParaRPr sz="5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2) Moodle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3) www.uniweb.unipd.it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4) agenda web unipd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2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3"/>
          <p:cNvSpPr txBox="1"/>
          <p:nvPr/>
        </p:nvSpPr>
        <p:spPr>
          <a:xfrm>
            <a:off x="0" y="1997839"/>
            <a:ext cx="9144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Pagina della didattica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(gestionale)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https://didattica.unipd.it/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3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/>
          <p:nvPr/>
        </p:nvSpPr>
        <p:spPr>
          <a:xfrm>
            <a:off x="5513032" y="2982897"/>
            <a:ext cx="1198485" cy="275208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4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  <p:pic>
        <p:nvPicPr>
          <p:cNvPr id="413" name="Google Shape;413;p34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196752"/>
            <a:ext cx="7772400" cy="512396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4"/>
          <p:cNvSpPr/>
          <p:nvPr/>
        </p:nvSpPr>
        <p:spPr>
          <a:xfrm>
            <a:off x="5665843" y="2564904"/>
            <a:ext cx="1291216" cy="417993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0831"/>
            <a:ext cx="9144000" cy="565129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5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  <p:pic>
        <p:nvPicPr>
          <p:cNvPr id="426" name="Google Shape;426;p3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51" y="1124744"/>
            <a:ext cx="8519498" cy="5616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  <p:pic>
        <p:nvPicPr>
          <p:cNvPr id="432" name="Google Shape;432;p37" descr="Immagine che contiene tavol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196752"/>
            <a:ext cx="7772400" cy="552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  <p:pic>
        <p:nvPicPr>
          <p:cNvPr id="438" name="Google Shape;43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196752"/>
            <a:ext cx="7772400" cy="552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  <p:pic>
        <p:nvPicPr>
          <p:cNvPr id="444" name="Google Shape;44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032700"/>
            <a:ext cx="7772400" cy="196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2906740"/>
            <a:ext cx="7772400" cy="396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395536" y="2276872"/>
            <a:ext cx="849694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struttura universitaria</a:t>
            </a:r>
            <a:endParaRPr sz="2400" b="1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"/>
          <p:cNvSpPr txBox="1"/>
          <p:nvPr/>
        </p:nvSpPr>
        <p:spPr>
          <a:xfrm>
            <a:off x="107504" y="2276872"/>
            <a:ext cx="9144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Piattaforma Moodle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https://elearning.unipd.it/scienzeumane/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0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"/>
          <p:cNvSpPr txBox="1"/>
          <p:nvPr/>
        </p:nvSpPr>
        <p:spPr>
          <a:xfrm>
            <a:off x="2762250" y="1128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1"/>
          <p:cNvSpPr txBox="1"/>
          <p:nvPr/>
        </p:nvSpPr>
        <p:spPr>
          <a:xfrm>
            <a:off x="7696200" y="11668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-57150" y="12180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41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5370"/>
            <a:ext cx="9144000" cy="513002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1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52192"/>
            <a:ext cx="9144000" cy="486383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2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1192"/>
            <a:ext cx="9132600" cy="554174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3"/>
          <p:cNvSpPr/>
          <p:nvPr/>
        </p:nvSpPr>
        <p:spPr>
          <a:xfrm>
            <a:off x="6871317" y="2752078"/>
            <a:ext cx="1731146" cy="1606858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3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1092"/>
            <a:ext cx="9144000" cy="55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4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5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  <p:pic>
        <p:nvPicPr>
          <p:cNvPr id="485" name="Google Shape;48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926112"/>
            <a:ext cx="7772400" cy="587130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5"/>
          <p:cNvSpPr/>
          <p:nvPr/>
        </p:nvSpPr>
        <p:spPr>
          <a:xfrm>
            <a:off x="714182" y="5481083"/>
            <a:ext cx="3600400" cy="1299081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5"/>
          <p:cNvSpPr/>
          <p:nvPr/>
        </p:nvSpPr>
        <p:spPr>
          <a:xfrm>
            <a:off x="5580112" y="2204864"/>
            <a:ext cx="2448272" cy="648072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4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1953"/>
            <a:ext cx="9144000" cy="533548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6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47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2077"/>
            <a:ext cx="9144000" cy="543059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7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8"/>
          <p:cNvSpPr txBox="1"/>
          <p:nvPr/>
        </p:nvSpPr>
        <p:spPr>
          <a:xfrm>
            <a:off x="2432482" y="2974019"/>
            <a:ext cx="44388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Uniweb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8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5064"/>
            <a:ext cx="9144000" cy="533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9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Organigramma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210183" y="1196752"/>
            <a:ext cx="8723634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Ateneo di Padova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Scuole (organi di coordinamento)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Dipartimenti (organi amministrativi)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Corsi di Laurea (organi didattici)</a:t>
            </a:r>
            <a:endParaRPr sz="18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4572000" y="1916832"/>
            <a:ext cx="0" cy="100811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33" name="Google Shape;133;p5"/>
          <p:cNvCxnSpPr/>
          <p:nvPr/>
        </p:nvCxnSpPr>
        <p:spPr>
          <a:xfrm>
            <a:off x="4572000" y="3429000"/>
            <a:ext cx="0" cy="100811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34" name="Google Shape;134;p5"/>
          <p:cNvCxnSpPr/>
          <p:nvPr/>
        </p:nvCxnSpPr>
        <p:spPr>
          <a:xfrm>
            <a:off x="4499992" y="4941168"/>
            <a:ext cx="0" cy="100811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8090"/>
            <a:ext cx="9144000" cy="5424753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0"/>
          <p:cNvSpPr/>
          <p:nvPr/>
        </p:nvSpPr>
        <p:spPr>
          <a:xfrm>
            <a:off x="62144" y="3728621"/>
            <a:ext cx="4447712" cy="1793290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0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3593"/>
            <a:ext cx="9144000" cy="5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1"/>
          <p:cNvSpPr/>
          <p:nvPr/>
        </p:nvSpPr>
        <p:spPr>
          <a:xfrm>
            <a:off x="7226424" y="3151572"/>
            <a:ext cx="1917576" cy="1624613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1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2"/>
          <p:cNvSpPr txBox="1"/>
          <p:nvPr/>
        </p:nvSpPr>
        <p:spPr>
          <a:xfrm>
            <a:off x="179512" y="3140968"/>
            <a:ext cx="87849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4. Agenda web di Unipd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52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6302"/>
            <a:ext cx="9144000" cy="521561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3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2937"/>
            <a:ext cx="9144000" cy="33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4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09860"/>
            <a:ext cx="9144000" cy="50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5"/>
          <p:cNvSpPr txBox="1"/>
          <p:nvPr/>
        </p:nvSpPr>
        <p:spPr>
          <a:xfrm>
            <a:off x="4140200" y="-99392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Siti web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Unipd on line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6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56"/>
          <p:cNvSpPr txBox="1"/>
          <p:nvPr/>
        </p:nvSpPr>
        <p:spPr>
          <a:xfrm>
            <a:off x="395536" y="2276872"/>
            <a:ext cx="849694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pplicazioni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nipd</a:t>
            </a:r>
            <a:endParaRPr sz="8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7"/>
          <p:cNvSpPr txBox="1"/>
          <p:nvPr/>
        </p:nvSpPr>
        <p:spPr>
          <a:xfrm>
            <a:off x="323528" y="2708920"/>
            <a:ext cx="914400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it-IT" sz="5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Orari unipd</a:t>
            </a:r>
            <a:endParaRPr sz="5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it-IT" sz="5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My Unipd</a:t>
            </a:r>
            <a:endParaRPr sz="5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7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8"/>
          <p:cNvSpPr txBox="1"/>
          <p:nvPr/>
        </p:nvSpPr>
        <p:spPr>
          <a:xfrm>
            <a:off x="2762250" y="1128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8"/>
          <p:cNvSpPr txBox="1"/>
          <p:nvPr/>
        </p:nvSpPr>
        <p:spPr>
          <a:xfrm>
            <a:off x="7696200" y="11668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8"/>
          <p:cNvSpPr txBox="1"/>
          <p:nvPr/>
        </p:nvSpPr>
        <p:spPr>
          <a:xfrm>
            <a:off x="-57150" y="12180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58"/>
          <p:cNvSpPr txBox="1"/>
          <p:nvPr/>
        </p:nvSpPr>
        <p:spPr>
          <a:xfrm>
            <a:off x="1619672" y="3140968"/>
            <a:ext cx="59638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1. Orari Unipd</a:t>
            </a:r>
            <a:endParaRPr sz="60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58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08" y="1070728"/>
            <a:ext cx="2883658" cy="565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4929" y="1061850"/>
            <a:ext cx="2914141" cy="565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6333" y="1070728"/>
            <a:ext cx="2883659" cy="580389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9"/>
          <p:cNvSpPr/>
          <p:nvPr/>
        </p:nvSpPr>
        <p:spPr>
          <a:xfrm>
            <a:off x="6312023" y="1864311"/>
            <a:ext cx="1358284" cy="177553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59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395536" y="2276872"/>
            <a:ext cx="849694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corso di Laurea</a:t>
            </a:r>
            <a:endParaRPr sz="2400" b="1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0"/>
          <p:cNvSpPr txBox="1"/>
          <p:nvPr/>
        </p:nvSpPr>
        <p:spPr>
          <a:xfrm>
            <a:off x="2352582" y="2921168"/>
            <a:ext cx="44388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2. MyUnipd</a:t>
            </a:r>
            <a:endParaRPr sz="6000" b="1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0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8279" y="1162974"/>
            <a:ext cx="2827441" cy="5544105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1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2"/>
          <p:cNvSpPr txBox="1"/>
          <p:nvPr/>
        </p:nvSpPr>
        <p:spPr>
          <a:xfrm>
            <a:off x="1176291" y="2636912"/>
            <a:ext cx="679141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La Biblioteca del Polo Beato Pellegrino</a:t>
            </a:r>
            <a:endParaRPr/>
          </a:p>
        </p:txBody>
      </p:sp>
      <p:sp>
        <p:nvSpPr>
          <p:cNvPr id="600" name="Google Shape;600;p62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3"/>
          <p:cNvSpPr txBox="1"/>
          <p:nvPr/>
        </p:nvSpPr>
        <p:spPr>
          <a:xfrm>
            <a:off x="2352582" y="2921168"/>
            <a:ext cx="44388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Erasmus</a:t>
            </a:r>
            <a:endParaRPr/>
          </a:p>
        </p:txBody>
      </p:sp>
      <p:sp>
        <p:nvSpPr>
          <p:cNvPr id="606" name="Google Shape;606;p63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4"/>
          <p:cNvSpPr txBox="1"/>
          <p:nvPr/>
        </p:nvSpPr>
        <p:spPr>
          <a:xfrm>
            <a:off x="2267744" y="4509120"/>
            <a:ext cx="48965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la collaborazione dei tutor junior e dei rappresentanti degli studenti e delle studentesse del Corso di Laurea in Lettere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Organigramma</a:t>
            </a: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0" y="1556792"/>
            <a:ext cx="9144000" cy="56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Scuola di Scienze Umane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</a:t>
            </a: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Dip. di Scienze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 Dip. di Studi 		  </a:t>
            </a: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Storiche, Geografiche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Linguistici e Letterari              </a:t>
            </a: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e dell’Antichità </a:t>
            </a:r>
            <a:r>
              <a:rPr lang="it-IT" sz="1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Corso di Laurea in Lettere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Curriculum moderno            Curriculum antico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7"/>
          <p:cNvCxnSpPr/>
          <p:nvPr/>
        </p:nvCxnSpPr>
        <p:spPr>
          <a:xfrm flipH="1">
            <a:off x="2915816" y="2221632"/>
            <a:ext cx="1332959" cy="63130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54" name="Google Shape;154;p7"/>
          <p:cNvCxnSpPr/>
          <p:nvPr/>
        </p:nvCxnSpPr>
        <p:spPr>
          <a:xfrm>
            <a:off x="5010701" y="2221632"/>
            <a:ext cx="1289491" cy="63130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55" name="Google Shape;155;p7"/>
          <p:cNvCxnSpPr/>
          <p:nvPr/>
        </p:nvCxnSpPr>
        <p:spPr>
          <a:xfrm>
            <a:off x="2627784" y="4221088"/>
            <a:ext cx="1872208" cy="72008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56" name="Google Shape;156;p7"/>
          <p:cNvCxnSpPr/>
          <p:nvPr/>
        </p:nvCxnSpPr>
        <p:spPr>
          <a:xfrm flipH="1">
            <a:off x="4860032" y="4149080"/>
            <a:ext cx="1590830" cy="79208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57" name="Google Shape;157;p7"/>
          <p:cNvCxnSpPr/>
          <p:nvPr/>
        </p:nvCxnSpPr>
        <p:spPr>
          <a:xfrm flipH="1">
            <a:off x="2771800" y="5373216"/>
            <a:ext cx="1656184" cy="79208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58" name="Google Shape;158;p7"/>
          <p:cNvCxnSpPr/>
          <p:nvPr/>
        </p:nvCxnSpPr>
        <p:spPr>
          <a:xfrm>
            <a:off x="5010701" y="5373216"/>
            <a:ext cx="1631399" cy="931027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395536" y="2924944"/>
            <a:ext cx="849694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it-IT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sedi</a:t>
            </a:r>
            <a:endParaRPr sz="2400" b="1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sedi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539552" y="1301205"/>
            <a:ext cx="842493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Dipartimento di Studi Linguistici e Letterari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(DISLL) – Polo Beato Pellegrino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u="sng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www.disll.it</a:t>
            </a: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Dipartimento di Scienze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Storiche Geografiche e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dell’Antichità (DISSGEA)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 – Liviano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  www.dissgea.it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988" y="3859788"/>
            <a:ext cx="314785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 descr=", PALAZZO LIVIANO, IL MUSEO DI SCIENZE ARCHEOLOGICHE E D’ARTE E LA NUOVA BIBLIOTECA INTERDIPARTIMENTALE, PADOV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0072" y="3909164"/>
            <a:ext cx="3159830" cy="177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Microsoft Office PowerPoint</Application>
  <PresentationFormat>Presentazione su schermo (4:3)</PresentationFormat>
  <Paragraphs>317</Paragraphs>
  <Slides>64</Slides>
  <Notes>64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66" baseType="lpstr">
      <vt:lpstr>Arial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utentecia1</dc:creator>
  <cp:lastModifiedBy>Marco Noventa</cp:lastModifiedBy>
  <cp:revision>1</cp:revision>
  <dcterms:created xsi:type="dcterms:W3CDTF">2007-03-01T10:31:45Z</dcterms:created>
  <dcterms:modified xsi:type="dcterms:W3CDTF">2022-10-03T12:20:58Z</dcterms:modified>
</cp:coreProperties>
</file>